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7" r:id="rId8"/>
    <p:sldId id="272" r:id="rId9"/>
    <p:sldId id="263" r:id="rId10"/>
    <p:sldId id="264" r:id="rId11"/>
    <p:sldId id="269" r:id="rId12"/>
    <p:sldId id="265" r:id="rId13"/>
  </p:sldIdLst>
  <p:sldSz cx="14630400" cy="8229600"/>
  <p:notesSz cx="8229600" cy="14630400"/>
  <p:embeddedFontLst>
    <p:embeddedFont>
      <p:font typeface="Alice" panose="020B0604020202020204" charset="0"/>
      <p:regular r:id="rId15"/>
    </p:embeddedFont>
    <p:embeddedFont>
      <p:font typeface="Fraunces Extra Bold" panose="020B0604020202020204" charset="0"/>
      <p:regular r:id="rId16"/>
      <p:italic r:id="rId17"/>
    </p:embeddedFont>
    <p:embeddedFont>
      <p:font typeface="Lora" pitchFamily="2" charset="0"/>
      <p:regular r:id="rId18"/>
      <p:bold r:id="rId19"/>
      <p:italic r:id="rId20"/>
      <p:boldItalic r:id="rId21"/>
    </p:embeddedFont>
    <p:embeddedFont>
      <p:font typeface="Nobile"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D02408-BE94-AB46-AF0B-F0AD2A99FEBB}" v="2" dt="2025-12-08T16:31:50.772"/>
    <p1510:client id="{7A90A011-C209-BF20-8021-72340FF193F4}" v="6" dt="2025-12-08T16:30:43.240"/>
    <p1510:client id="{86028D0A-9417-8E80-6027-D0F6A87DAA4A}" v="2" dt="2025-12-08T16:33:50.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579"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700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E8B59-F807-1239-1CE2-0C2B03656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570F6-D0A0-95DE-FA57-A4A8B1AC0D8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B4347C8-98EF-F467-6959-DBACBC2CEC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3ACF0D-A6A6-BBCB-6463-7CE87CE148D3}"/>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545416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0BF03-8C6B-7BF8-5610-D270723B0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7672EC-ADAD-6B45-1CAA-0A9FA14E6F0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97E8183-68E3-4D2F-CFC8-6A62F3041A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A1724D-F516-2527-F11F-56B831454C4D}"/>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01173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E19C6-FD6A-A398-CA1E-BC7A32D38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54CDB-171B-AC21-ADF8-51C0C5D95EE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073260F-4078-D6F8-BAD4-5C619E315D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43D17A-EDC3-1E8D-2BF9-007B7394B17C}"/>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098155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l="32000" t="-5000" r="-2000" b="-2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21298"/>
            <a:ext cx="7556421" cy="1750689"/>
          </a:xfrm>
          <a:prstGeom prst="rect">
            <a:avLst/>
          </a:prstGeom>
          <a:noFill/>
          <a:ln/>
        </p:spPr>
        <p:txBody>
          <a:bodyPr wrap="square" lIns="0" tIns="0" rIns="0" bIns="0" rtlCol="0" anchor="t"/>
          <a:lstStyle/>
          <a:p>
            <a:pPr algn="ctr">
              <a:lnSpc>
                <a:spcPts val="5550"/>
              </a:lnSpc>
            </a:pPr>
            <a:r>
              <a:rPr lang="en-US" sz="7200">
                <a:solidFill>
                  <a:srgbClr val="233E32"/>
                </a:solidFill>
                <a:latin typeface="Alice" pitchFamily="34" charset="0"/>
                <a:ea typeface="Alice" pitchFamily="34" charset="-122"/>
                <a:cs typeface="Alice" pitchFamily="34" charset="-120"/>
              </a:rPr>
              <a:t>Techridy </a:t>
            </a:r>
          </a:p>
          <a:p>
            <a:pPr algn="ctr">
              <a:lnSpc>
                <a:spcPts val="5550"/>
              </a:lnSpc>
            </a:pPr>
            <a:r>
              <a:rPr lang="en-US" sz="7200">
                <a:solidFill>
                  <a:srgbClr val="233E32"/>
                </a:solidFill>
                <a:latin typeface="Alice" pitchFamily="34" charset="0"/>
                <a:ea typeface="Alice" pitchFamily="34" charset="-122"/>
                <a:cs typeface="Alice" pitchFamily="34" charset="-120"/>
              </a:rPr>
              <a:t>Cloud Migration</a:t>
            </a:r>
            <a:endParaRPr lang="en-US" sz="7200"/>
          </a:p>
        </p:txBody>
      </p:sp>
      <p:sp>
        <p:nvSpPr>
          <p:cNvPr id="4" name="Text 1"/>
          <p:cNvSpPr/>
          <p:nvPr/>
        </p:nvSpPr>
        <p:spPr>
          <a:xfrm>
            <a:off x="6280190" y="4812149"/>
            <a:ext cx="7556421" cy="362903"/>
          </a:xfrm>
          <a:prstGeom prst="rect">
            <a:avLst/>
          </a:prstGeom>
          <a:noFill/>
          <a:ln/>
        </p:spPr>
        <p:txBody>
          <a:bodyPr wrap="none" lIns="0" tIns="0" rIns="0" bIns="0" rtlCol="0" anchor="t"/>
          <a:lstStyle/>
          <a:p>
            <a:pPr algn="ctr">
              <a:lnSpc>
                <a:spcPts val="2850"/>
              </a:lnSpc>
            </a:pPr>
            <a:r>
              <a:rPr lang="en-US" sz="1750">
                <a:solidFill>
                  <a:srgbClr val="405449"/>
                </a:solidFill>
                <a:latin typeface="Nobile" pitchFamily="34" charset="0"/>
                <a:ea typeface="Nobile" pitchFamily="34" charset="-122"/>
                <a:cs typeface="Nobile" pitchFamily="34" charset="-120"/>
              </a:rPr>
              <a:t>A strategic roadmap for transitioning from on-premises computing </a:t>
            </a:r>
          </a:p>
          <a:p>
            <a:pPr algn="ctr">
              <a:lnSpc>
                <a:spcPts val="2850"/>
              </a:lnSpc>
            </a:pPr>
            <a:r>
              <a:rPr lang="en-US" sz="1750">
                <a:solidFill>
                  <a:srgbClr val="405449"/>
                </a:solidFill>
                <a:latin typeface="Nobile" pitchFamily="34" charset="0"/>
                <a:ea typeface="Nobile" pitchFamily="34" charset="-122"/>
                <a:cs typeface="Nobile" pitchFamily="34" charset="-120"/>
              </a:rPr>
              <a:t>to hybrid cloud infrastructure</a:t>
            </a:r>
            <a:endParaRPr lang="en-US" sz="1750"/>
          </a:p>
        </p:txBody>
      </p:sp>
      <p:sp>
        <p:nvSpPr>
          <p:cNvPr id="5" name="TextBox 4">
            <a:extLst>
              <a:ext uri="{FF2B5EF4-FFF2-40B4-BE49-F238E27FC236}">
                <a16:creationId xmlns:a16="http://schemas.microsoft.com/office/drawing/2014/main" id="{2AE79645-5C88-9F73-8992-E76FEFA4F8BC}"/>
              </a:ext>
            </a:extLst>
          </p:cNvPr>
          <p:cNvSpPr txBox="1"/>
          <p:nvPr/>
        </p:nvSpPr>
        <p:spPr>
          <a:xfrm>
            <a:off x="11626646" y="6484374"/>
            <a:ext cx="2328164" cy="1015663"/>
          </a:xfrm>
          <a:prstGeom prst="rect">
            <a:avLst/>
          </a:prstGeom>
          <a:noFill/>
        </p:spPr>
        <p:txBody>
          <a:bodyPr wrap="square" rtlCol="0">
            <a:spAutoFit/>
          </a:bodyPr>
          <a:lstStyle/>
          <a:p>
            <a:pPr algn="r"/>
            <a:r>
              <a:rPr lang="en-US" sz="1200">
                <a:solidFill>
                  <a:srgbClr val="405449"/>
                </a:solidFill>
                <a:latin typeface="Nobile" pitchFamily="34" charset="0"/>
                <a:ea typeface="Nobile" pitchFamily="34" charset="-122"/>
                <a:cs typeface="Nobile" pitchFamily="34" charset="-120"/>
              </a:rPr>
              <a:t>IST 615</a:t>
            </a:r>
          </a:p>
          <a:p>
            <a:pPr algn="r"/>
            <a:r>
              <a:rPr lang="en-US" sz="1200">
                <a:solidFill>
                  <a:srgbClr val="405449"/>
                </a:solidFill>
                <a:latin typeface="Nobile" pitchFamily="34" charset="0"/>
                <a:ea typeface="Nobile" pitchFamily="34" charset="-122"/>
                <a:cs typeface="Nobile" pitchFamily="34" charset="-120"/>
              </a:rPr>
              <a:t>Fall 2025</a:t>
            </a:r>
          </a:p>
          <a:p>
            <a:pPr algn="r"/>
            <a:r>
              <a:rPr lang="en-US" sz="1200">
                <a:solidFill>
                  <a:srgbClr val="405449"/>
                </a:solidFill>
                <a:latin typeface="Nobile" pitchFamily="34" charset="0"/>
                <a:ea typeface="Nobile" pitchFamily="34" charset="-122"/>
                <a:cs typeface="Nobile" pitchFamily="34" charset="-120"/>
              </a:rPr>
              <a:t>John Apel</a:t>
            </a:r>
          </a:p>
          <a:p>
            <a:pPr algn="r"/>
            <a:r>
              <a:rPr lang="en-US" sz="1200">
                <a:solidFill>
                  <a:srgbClr val="405449"/>
                </a:solidFill>
                <a:latin typeface="Nobile" pitchFamily="34" charset="0"/>
                <a:ea typeface="Nobile" pitchFamily="34" charset="-122"/>
                <a:cs typeface="Nobile" pitchFamily="34" charset="-120"/>
              </a:rPr>
              <a:t>Derek Eodice</a:t>
            </a:r>
          </a:p>
          <a:p>
            <a:pPr algn="r"/>
            <a:r>
              <a:rPr lang="en-US" sz="1200">
                <a:solidFill>
                  <a:srgbClr val="405449"/>
                </a:solidFill>
                <a:latin typeface="Nobile" pitchFamily="34" charset="0"/>
                <a:ea typeface="Nobile" pitchFamily="34" charset="-122"/>
                <a:cs typeface="Nobile" pitchFamily="34" charset="-120"/>
              </a:rPr>
              <a:t>Darrell Collison</a:t>
            </a:r>
            <a:endParaRPr lang="en-US"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793790" y="812006"/>
            <a:ext cx="9492615" cy="708779"/>
          </a:xfrm>
          <a:prstGeom prst="rect">
            <a:avLst/>
          </a:prstGeom>
          <a:noFill/>
          <a:ln/>
        </p:spPr>
        <p:txBody>
          <a:bodyPr wrap="none" lIns="0" tIns="0" rIns="0" bIns="0" rtlCol="0" anchor="t"/>
          <a:lstStyle/>
          <a:p>
            <a:pPr marL="0" indent="0" algn="l">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Building Stakeholder Confidence</a:t>
            </a:r>
            <a:endParaRPr lang="en-US" sz="4450"/>
          </a:p>
        </p:txBody>
      </p:sp>
      <p:sp>
        <p:nvSpPr>
          <p:cNvPr id="3" name="Text 1"/>
          <p:cNvSpPr/>
          <p:nvPr/>
        </p:nvSpPr>
        <p:spPr>
          <a:xfrm>
            <a:off x="793790" y="1611511"/>
            <a:ext cx="5326856" cy="354330"/>
          </a:xfrm>
          <a:prstGeom prst="rect">
            <a:avLst/>
          </a:prstGeom>
          <a:noFill/>
          <a:ln/>
        </p:spPr>
        <p:txBody>
          <a:bodyPr wrap="none" lIns="0" tIns="0" rIns="0" bIns="0" rtlCol="0" anchor="t"/>
          <a:lstStyle/>
          <a:p>
            <a:pPr marL="0" indent="0" algn="l">
              <a:lnSpc>
                <a:spcPts val="2750"/>
              </a:lnSpc>
              <a:buNone/>
            </a:pPr>
            <a:r>
              <a:rPr lang="en-US" sz="2200" b="1">
                <a:solidFill>
                  <a:srgbClr val="3B4540"/>
                </a:solidFill>
                <a:latin typeface="Fraunces Extra Bold" pitchFamily="34" charset="0"/>
                <a:ea typeface="Fraunces Extra Bold" pitchFamily="34" charset="-122"/>
                <a:cs typeface="Fraunces Extra Bold" pitchFamily="34" charset="-120"/>
              </a:rPr>
              <a:t>What Decision-Makers Need to Know</a:t>
            </a:r>
            <a:endParaRPr lang="en-US" sz="2200"/>
          </a:p>
        </p:txBody>
      </p:sp>
      <p:sp>
        <p:nvSpPr>
          <p:cNvPr id="4" name="Shape 2"/>
          <p:cNvSpPr/>
          <p:nvPr/>
        </p:nvSpPr>
        <p:spPr>
          <a:xfrm>
            <a:off x="793790" y="2306003"/>
            <a:ext cx="510302" cy="510302"/>
          </a:xfrm>
          <a:prstGeom prst="roundRect">
            <a:avLst>
              <a:gd name="adj" fmla="val 40005"/>
            </a:avLst>
          </a:prstGeom>
          <a:solidFill>
            <a:srgbClr val="E8F3E8"/>
          </a:solidFill>
          <a:ln/>
        </p:spPr>
        <p:txBody>
          <a:bodyPr/>
          <a:lstStyle/>
          <a:p>
            <a:endParaRPr lang="en-US"/>
          </a:p>
        </p:txBody>
      </p:sp>
      <p:sp>
        <p:nvSpPr>
          <p:cNvPr id="5" name="Text 3"/>
          <p:cNvSpPr/>
          <p:nvPr/>
        </p:nvSpPr>
        <p:spPr>
          <a:xfrm>
            <a:off x="878860" y="2348508"/>
            <a:ext cx="340162" cy="425291"/>
          </a:xfrm>
          <a:prstGeom prst="rect">
            <a:avLst/>
          </a:prstGeom>
          <a:noFill/>
          <a:ln/>
        </p:spPr>
        <p:txBody>
          <a:bodyPr wrap="none" lIns="0" tIns="0" rIns="0" bIns="0" rtlCol="0" anchor="t"/>
          <a:lstStyle/>
          <a:p>
            <a:pPr marL="0" indent="0" algn="ctr">
              <a:lnSpc>
                <a:spcPts val="2650"/>
              </a:lnSpc>
              <a:buNone/>
            </a:pPr>
            <a:r>
              <a:rPr lang="en-US" sz="2650" b="1">
                <a:solidFill>
                  <a:srgbClr val="405449"/>
                </a:solidFill>
                <a:latin typeface="Fraunces Extra Bold" pitchFamily="34" charset="0"/>
                <a:ea typeface="Fraunces Extra Bold" pitchFamily="34" charset="-122"/>
                <a:cs typeface="Fraunces Extra Bold" pitchFamily="34" charset="-120"/>
              </a:rPr>
              <a:t>1</a:t>
            </a:r>
            <a:endParaRPr lang="en-US" sz="2650"/>
          </a:p>
        </p:txBody>
      </p:sp>
      <p:sp>
        <p:nvSpPr>
          <p:cNvPr id="6" name="Text 4"/>
          <p:cNvSpPr/>
          <p:nvPr/>
        </p:nvSpPr>
        <p:spPr>
          <a:xfrm>
            <a:off x="1530906" y="2383869"/>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Strategic Rationale</a:t>
            </a:r>
            <a:endParaRPr lang="en-US" sz="2200"/>
          </a:p>
        </p:txBody>
      </p:sp>
      <p:sp>
        <p:nvSpPr>
          <p:cNvPr id="7" name="Text 5"/>
          <p:cNvSpPr/>
          <p:nvPr/>
        </p:nvSpPr>
        <p:spPr>
          <a:xfrm>
            <a:off x="1530906" y="2874288"/>
            <a:ext cx="5642491" cy="1088708"/>
          </a:xfrm>
          <a:prstGeom prst="rect">
            <a:avLst/>
          </a:prstGeom>
          <a:noFill/>
          <a:ln/>
        </p:spPr>
        <p:txBody>
          <a:bodyPr wrap="square" lIns="0" tIns="0" rIns="0" bIns="0" rtlCol="0" anchor="t"/>
          <a:lstStyle/>
          <a:p>
            <a:pPr marL="0" indent="0" algn="l">
              <a:lnSpc>
                <a:spcPts val="2850"/>
              </a:lnSpc>
              <a:buNone/>
            </a:pPr>
            <a:r>
              <a:rPr lang="en-US" sz="1750" b="1">
                <a:solidFill>
                  <a:srgbClr val="405449"/>
                </a:solidFill>
                <a:latin typeface="Nobile" pitchFamily="34" charset="0"/>
                <a:ea typeface="Nobile" pitchFamily="34" charset="-122"/>
                <a:cs typeface="Nobile" pitchFamily="34" charset="-120"/>
              </a:rPr>
              <a:t>Why migrate?</a:t>
            </a:r>
            <a:r>
              <a:rPr lang="en-US" sz="1750">
                <a:solidFill>
                  <a:srgbClr val="405449"/>
                </a:solidFill>
                <a:latin typeface="Nobile" pitchFamily="34" charset="0"/>
                <a:ea typeface="Nobile" pitchFamily="34" charset="-122"/>
                <a:cs typeface="Nobile" pitchFamily="34" charset="-120"/>
              </a:rPr>
              <a:t> Competitive advantage through agility, cost efficiency, and research acceleration while maintaining security and compliance.</a:t>
            </a:r>
            <a:endParaRPr lang="en-US" sz="1750"/>
          </a:p>
        </p:txBody>
      </p:sp>
      <p:sp>
        <p:nvSpPr>
          <p:cNvPr id="8" name="Shape 6"/>
          <p:cNvSpPr/>
          <p:nvPr/>
        </p:nvSpPr>
        <p:spPr>
          <a:xfrm>
            <a:off x="7456884" y="2306003"/>
            <a:ext cx="510302" cy="510302"/>
          </a:xfrm>
          <a:prstGeom prst="roundRect">
            <a:avLst>
              <a:gd name="adj" fmla="val 40005"/>
            </a:avLst>
          </a:prstGeom>
          <a:solidFill>
            <a:srgbClr val="E8F3E8"/>
          </a:solidFill>
          <a:ln/>
        </p:spPr>
        <p:txBody>
          <a:bodyPr/>
          <a:lstStyle/>
          <a:p>
            <a:endParaRPr lang="en-US"/>
          </a:p>
        </p:txBody>
      </p:sp>
      <p:sp>
        <p:nvSpPr>
          <p:cNvPr id="9" name="Text 7"/>
          <p:cNvSpPr/>
          <p:nvPr/>
        </p:nvSpPr>
        <p:spPr>
          <a:xfrm>
            <a:off x="7541955" y="2348508"/>
            <a:ext cx="340162" cy="425291"/>
          </a:xfrm>
          <a:prstGeom prst="rect">
            <a:avLst/>
          </a:prstGeom>
          <a:noFill/>
          <a:ln/>
        </p:spPr>
        <p:txBody>
          <a:bodyPr wrap="none" lIns="0" tIns="0" rIns="0" bIns="0" rtlCol="0" anchor="t"/>
          <a:lstStyle/>
          <a:p>
            <a:pPr marL="0" indent="0" algn="ctr">
              <a:lnSpc>
                <a:spcPts val="2650"/>
              </a:lnSpc>
              <a:buNone/>
            </a:pPr>
            <a:r>
              <a:rPr lang="en-US" sz="2650" b="1">
                <a:solidFill>
                  <a:srgbClr val="405449"/>
                </a:solidFill>
                <a:latin typeface="Fraunces Extra Bold" pitchFamily="34" charset="0"/>
                <a:ea typeface="Fraunces Extra Bold" pitchFamily="34" charset="-122"/>
                <a:cs typeface="Fraunces Extra Bold" pitchFamily="34" charset="-120"/>
              </a:rPr>
              <a:t>2</a:t>
            </a:r>
            <a:endParaRPr lang="en-US" sz="2650"/>
          </a:p>
        </p:txBody>
      </p:sp>
      <p:sp>
        <p:nvSpPr>
          <p:cNvPr id="10" name="Text 8"/>
          <p:cNvSpPr/>
          <p:nvPr/>
        </p:nvSpPr>
        <p:spPr>
          <a:xfrm>
            <a:off x="8194000" y="2383869"/>
            <a:ext cx="3384709"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Migration Methodology</a:t>
            </a:r>
            <a:endParaRPr lang="en-US" sz="2200"/>
          </a:p>
        </p:txBody>
      </p:sp>
      <p:sp>
        <p:nvSpPr>
          <p:cNvPr id="11" name="Text 9"/>
          <p:cNvSpPr/>
          <p:nvPr/>
        </p:nvSpPr>
        <p:spPr>
          <a:xfrm>
            <a:off x="8194000" y="2874288"/>
            <a:ext cx="5642610" cy="1088708"/>
          </a:xfrm>
          <a:prstGeom prst="rect">
            <a:avLst/>
          </a:prstGeom>
          <a:noFill/>
          <a:ln/>
        </p:spPr>
        <p:txBody>
          <a:bodyPr wrap="square" lIns="0" tIns="0" rIns="0" bIns="0" rtlCol="0" anchor="t"/>
          <a:lstStyle/>
          <a:p>
            <a:pPr marL="0" indent="0" algn="l">
              <a:lnSpc>
                <a:spcPts val="2850"/>
              </a:lnSpc>
              <a:buNone/>
            </a:pPr>
            <a:r>
              <a:rPr lang="en-US" sz="1750" b="1">
                <a:solidFill>
                  <a:srgbClr val="405449"/>
                </a:solidFill>
                <a:latin typeface="Nobile" pitchFamily="34" charset="0"/>
                <a:ea typeface="Nobile" pitchFamily="34" charset="-122"/>
                <a:cs typeface="Nobile" pitchFamily="34" charset="-120"/>
              </a:rPr>
              <a:t>How we'll execute:</a:t>
            </a:r>
            <a:r>
              <a:rPr lang="en-US" sz="1750">
                <a:solidFill>
                  <a:srgbClr val="405449"/>
                </a:solidFill>
                <a:latin typeface="Nobile" pitchFamily="34" charset="0"/>
                <a:ea typeface="Nobile" pitchFamily="34" charset="-122"/>
                <a:cs typeface="Nobile" pitchFamily="34" charset="-120"/>
              </a:rPr>
              <a:t> Phased, risk-managed approach with stage gates, pilot validation, and continuous stakeholder engagement at every step.</a:t>
            </a:r>
            <a:endParaRPr lang="en-US" sz="1750"/>
          </a:p>
        </p:txBody>
      </p:sp>
      <p:sp>
        <p:nvSpPr>
          <p:cNvPr id="12" name="Shape 10"/>
          <p:cNvSpPr/>
          <p:nvPr/>
        </p:nvSpPr>
        <p:spPr>
          <a:xfrm>
            <a:off x="793790" y="4416623"/>
            <a:ext cx="510302" cy="510302"/>
          </a:xfrm>
          <a:prstGeom prst="roundRect">
            <a:avLst>
              <a:gd name="adj" fmla="val 40005"/>
            </a:avLst>
          </a:prstGeom>
          <a:solidFill>
            <a:srgbClr val="E8F3E8"/>
          </a:solidFill>
          <a:ln/>
        </p:spPr>
        <p:txBody>
          <a:bodyPr/>
          <a:lstStyle/>
          <a:p>
            <a:endParaRPr lang="en-US"/>
          </a:p>
        </p:txBody>
      </p:sp>
      <p:sp>
        <p:nvSpPr>
          <p:cNvPr id="13" name="Text 11"/>
          <p:cNvSpPr/>
          <p:nvPr/>
        </p:nvSpPr>
        <p:spPr>
          <a:xfrm>
            <a:off x="878860" y="4459129"/>
            <a:ext cx="340162" cy="425291"/>
          </a:xfrm>
          <a:prstGeom prst="rect">
            <a:avLst/>
          </a:prstGeom>
          <a:noFill/>
          <a:ln/>
        </p:spPr>
        <p:txBody>
          <a:bodyPr wrap="none" lIns="0" tIns="0" rIns="0" bIns="0" rtlCol="0" anchor="t"/>
          <a:lstStyle/>
          <a:p>
            <a:pPr marL="0" indent="0" algn="ctr">
              <a:lnSpc>
                <a:spcPts val="2650"/>
              </a:lnSpc>
              <a:buNone/>
            </a:pPr>
            <a:r>
              <a:rPr lang="en-US" sz="2650" b="1">
                <a:solidFill>
                  <a:srgbClr val="405449"/>
                </a:solidFill>
                <a:latin typeface="Fraunces Extra Bold" pitchFamily="34" charset="0"/>
                <a:ea typeface="Fraunces Extra Bold" pitchFamily="34" charset="-122"/>
                <a:cs typeface="Fraunces Extra Bold" pitchFamily="34" charset="-120"/>
              </a:rPr>
              <a:t>3</a:t>
            </a:r>
            <a:endParaRPr lang="en-US" sz="2650"/>
          </a:p>
        </p:txBody>
      </p:sp>
      <p:sp>
        <p:nvSpPr>
          <p:cNvPr id="14" name="Text 12"/>
          <p:cNvSpPr/>
          <p:nvPr/>
        </p:nvSpPr>
        <p:spPr>
          <a:xfrm>
            <a:off x="1530906" y="4494490"/>
            <a:ext cx="3242548"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Financial Justification</a:t>
            </a:r>
            <a:endParaRPr lang="en-US" sz="2200"/>
          </a:p>
        </p:txBody>
      </p:sp>
      <p:sp>
        <p:nvSpPr>
          <p:cNvPr id="15" name="Text 13"/>
          <p:cNvSpPr/>
          <p:nvPr/>
        </p:nvSpPr>
        <p:spPr>
          <a:xfrm>
            <a:off x="1530906" y="4984909"/>
            <a:ext cx="5642491" cy="1088708"/>
          </a:xfrm>
          <a:prstGeom prst="rect">
            <a:avLst/>
          </a:prstGeom>
          <a:noFill/>
          <a:ln/>
        </p:spPr>
        <p:txBody>
          <a:bodyPr wrap="square" lIns="0" tIns="0" rIns="0" bIns="0" rtlCol="0" anchor="t"/>
          <a:lstStyle/>
          <a:p>
            <a:pPr marL="0" indent="0" algn="l">
              <a:lnSpc>
                <a:spcPts val="2850"/>
              </a:lnSpc>
              <a:buNone/>
            </a:pPr>
            <a:r>
              <a:rPr lang="en-US" sz="1750" b="1">
                <a:solidFill>
                  <a:srgbClr val="405449"/>
                </a:solidFill>
                <a:latin typeface="Nobile" pitchFamily="34" charset="0"/>
                <a:ea typeface="Nobile" pitchFamily="34" charset="-122"/>
                <a:cs typeface="Nobile" pitchFamily="34" charset="-120"/>
              </a:rPr>
              <a:t>Investment and returns:</a:t>
            </a:r>
            <a:r>
              <a:rPr lang="en-US" sz="1750">
                <a:solidFill>
                  <a:srgbClr val="405449"/>
                </a:solidFill>
                <a:latin typeface="Nobile" pitchFamily="34" charset="0"/>
                <a:ea typeface="Nobile" pitchFamily="34" charset="-122"/>
                <a:cs typeface="Nobile" pitchFamily="34" charset="-120"/>
              </a:rPr>
              <a:t> Clear cost projections, ROI timelines, and long-term savings that strengthen our competitive position.</a:t>
            </a:r>
            <a:endParaRPr lang="en-US" sz="1750"/>
          </a:p>
        </p:txBody>
      </p:sp>
      <p:sp>
        <p:nvSpPr>
          <p:cNvPr id="16" name="Shape 14"/>
          <p:cNvSpPr/>
          <p:nvPr/>
        </p:nvSpPr>
        <p:spPr>
          <a:xfrm>
            <a:off x="7456884" y="4416623"/>
            <a:ext cx="510302" cy="510302"/>
          </a:xfrm>
          <a:prstGeom prst="roundRect">
            <a:avLst>
              <a:gd name="adj" fmla="val 40005"/>
            </a:avLst>
          </a:prstGeom>
          <a:solidFill>
            <a:srgbClr val="E8F3E8"/>
          </a:solidFill>
          <a:ln/>
        </p:spPr>
        <p:txBody>
          <a:bodyPr/>
          <a:lstStyle/>
          <a:p>
            <a:endParaRPr lang="en-US"/>
          </a:p>
        </p:txBody>
      </p:sp>
      <p:sp>
        <p:nvSpPr>
          <p:cNvPr id="17" name="Text 15"/>
          <p:cNvSpPr/>
          <p:nvPr/>
        </p:nvSpPr>
        <p:spPr>
          <a:xfrm>
            <a:off x="7541955" y="4459129"/>
            <a:ext cx="340162" cy="425291"/>
          </a:xfrm>
          <a:prstGeom prst="rect">
            <a:avLst/>
          </a:prstGeom>
          <a:noFill/>
          <a:ln/>
        </p:spPr>
        <p:txBody>
          <a:bodyPr wrap="none" lIns="0" tIns="0" rIns="0" bIns="0" rtlCol="0" anchor="t"/>
          <a:lstStyle/>
          <a:p>
            <a:pPr marL="0" indent="0" algn="ctr">
              <a:lnSpc>
                <a:spcPts val="2650"/>
              </a:lnSpc>
              <a:buNone/>
            </a:pPr>
            <a:r>
              <a:rPr lang="en-US" sz="2650" b="1">
                <a:solidFill>
                  <a:srgbClr val="405449"/>
                </a:solidFill>
                <a:latin typeface="Fraunces Extra Bold" pitchFamily="34" charset="0"/>
                <a:ea typeface="Fraunces Extra Bold" pitchFamily="34" charset="-122"/>
                <a:cs typeface="Fraunces Extra Bold" pitchFamily="34" charset="-120"/>
              </a:rPr>
              <a:t>4</a:t>
            </a:r>
            <a:endParaRPr lang="en-US" sz="2650"/>
          </a:p>
        </p:txBody>
      </p:sp>
      <p:sp>
        <p:nvSpPr>
          <p:cNvPr id="18" name="Text 16"/>
          <p:cNvSpPr/>
          <p:nvPr/>
        </p:nvSpPr>
        <p:spPr>
          <a:xfrm>
            <a:off x="8194000" y="4494490"/>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Risk Mitigation</a:t>
            </a:r>
            <a:endParaRPr lang="en-US" sz="2200"/>
          </a:p>
        </p:txBody>
      </p:sp>
      <p:sp>
        <p:nvSpPr>
          <p:cNvPr id="19" name="Text 17"/>
          <p:cNvSpPr/>
          <p:nvPr/>
        </p:nvSpPr>
        <p:spPr>
          <a:xfrm>
            <a:off x="8194000" y="4984909"/>
            <a:ext cx="5642610" cy="1451610"/>
          </a:xfrm>
          <a:prstGeom prst="rect">
            <a:avLst/>
          </a:prstGeom>
          <a:noFill/>
          <a:ln/>
        </p:spPr>
        <p:txBody>
          <a:bodyPr wrap="square" lIns="0" tIns="0" rIns="0" bIns="0" rtlCol="0" anchor="t"/>
          <a:lstStyle/>
          <a:p>
            <a:pPr marL="0" indent="0" algn="l">
              <a:lnSpc>
                <a:spcPts val="2850"/>
              </a:lnSpc>
              <a:buNone/>
            </a:pPr>
            <a:r>
              <a:rPr lang="en-US" sz="1750" b="1">
                <a:solidFill>
                  <a:srgbClr val="405449"/>
                </a:solidFill>
                <a:latin typeface="Nobile" pitchFamily="34" charset="0"/>
                <a:ea typeface="Nobile" pitchFamily="34" charset="-122"/>
                <a:cs typeface="Nobile" pitchFamily="34" charset="-120"/>
              </a:rPr>
              <a:t>What's protected:</a:t>
            </a:r>
            <a:r>
              <a:rPr lang="en-US" sz="1750">
                <a:solidFill>
                  <a:srgbClr val="405449"/>
                </a:solidFill>
                <a:latin typeface="Nobile" pitchFamily="34" charset="0"/>
                <a:ea typeface="Nobile" pitchFamily="34" charset="-122"/>
                <a:cs typeface="Nobile" pitchFamily="34" charset="-120"/>
              </a:rPr>
              <a:t> Proprietary data remains on-premises, regulatory compliance maintained, and business continuity guaranteed throughout transition.</a:t>
            </a:r>
            <a:endParaRPr lang="en-US" sz="1750"/>
          </a:p>
        </p:txBody>
      </p:sp>
      <p:sp>
        <p:nvSpPr>
          <p:cNvPr id="20" name="Text 18"/>
          <p:cNvSpPr/>
          <p:nvPr/>
        </p:nvSpPr>
        <p:spPr>
          <a:xfrm>
            <a:off x="793790" y="6738362"/>
            <a:ext cx="13290920" cy="725805"/>
          </a:xfrm>
          <a:prstGeom prst="rect">
            <a:avLst/>
          </a:prstGeom>
          <a:noFill/>
          <a:ln/>
        </p:spPr>
        <p:txBody>
          <a:bodyPr wrap="squar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Comprehensive reporting provides transparency and builds trust with executive leadership, IT teams, and R&amp;D stakeholders.</a:t>
            </a:r>
            <a:endParaRPr lang="en-US" sz="17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295C9DA-ED67-631E-C7DF-6C293123D47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AD281EA-4A59-2614-06D9-F773D4E0466D}"/>
              </a:ext>
            </a:extLst>
          </p:cNvPr>
          <p:cNvSpPr/>
          <p:nvPr/>
        </p:nvSpPr>
        <p:spPr>
          <a:xfrm>
            <a:off x="793790" y="812006"/>
            <a:ext cx="9492615" cy="708779"/>
          </a:xfrm>
          <a:prstGeom prst="rect">
            <a:avLst/>
          </a:prstGeom>
          <a:noFill/>
          <a:ln/>
        </p:spPr>
        <p:txBody>
          <a:bodyPr wrap="none" lIns="0" tIns="0" rIns="0" bIns="0" rtlCol="0" anchor="t"/>
          <a:lstStyle/>
          <a:p>
            <a:pPr marL="0" indent="0" algn="l">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Call to Action (Funding Request)</a:t>
            </a:r>
            <a:endParaRPr lang="en-US" sz="4450"/>
          </a:p>
        </p:txBody>
      </p:sp>
      <p:sp>
        <p:nvSpPr>
          <p:cNvPr id="3" name="Text 1">
            <a:extLst>
              <a:ext uri="{FF2B5EF4-FFF2-40B4-BE49-F238E27FC236}">
                <a16:creationId xmlns:a16="http://schemas.microsoft.com/office/drawing/2014/main" id="{EEB842C0-9737-5BBC-0D07-31EC94B3AF90}"/>
              </a:ext>
            </a:extLst>
          </p:cNvPr>
          <p:cNvSpPr/>
          <p:nvPr/>
        </p:nvSpPr>
        <p:spPr>
          <a:xfrm>
            <a:off x="793790" y="1662444"/>
            <a:ext cx="5326856" cy="354330"/>
          </a:xfrm>
          <a:prstGeom prst="rect">
            <a:avLst/>
          </a:prstGeom>
          <a:noFill/>
          <a:ln/>
        </p:spPr>
        <p:txBody>
          <a:bodyPr wrap="none" lIns="0" tIns="0" rIns="0" bIns="0" rtlCol="0" anchor="t"/>
          <a:lstStyle/>
          <a:p>
            <a:pPr marL="0" indent="0" algn="l">
              <a:lnSpc>
                <a:spcPts val="2750"/>
              </a:lnSpc>
              <a:buNone/>
            </a:pPr>
            <a:r>
              <a:rPr lang="en-US" sz="2200" b="1">
                <a:solidFill>
                  <a:srgbClr val="3B4540"/>
                </a:solidFill>
                <a:latin typeface="Fraunces Extra Bold" pitchFamily="34" charset="0"/>
                <a:ea typeface="Fraunces Extra Bold" pitchFamily="34" charset="-122"/>
                <a:cs typeface="Fraunces Extra Bold" pitchFamily="34" charset="-120"/>
              </a:rPr>
              <a:t>What Decision-Makers Need to Know</a:t>
            </a:r>
            <a:endParaRPr lang="en-US" sz="2200"/>
          </a:p>
        </p:txBody>
      </p:sp>
      <p:sp>
        <p:nvSpPr>
          <p:cNvPr id="8" name="Shape 6">
            <a:extLst>
              <a:ext uri="{FF2B5EF4-FFF2-40B4-BE49-F238E27FC236}">
                <a16:creationId xmlns:a16="http://schemas.microsoft.com/office/drawing/2014/main" id="{89B1854C-57DF-C369-565C-3903060A80E3}"/>
              </a:ext>
            </a:extLst>
          </p:cNvPr>
          <p:cNvSpPr/>
          <p:nvPr/>
        </p:nvSpPr>
        <p:spPr>
          <a:xfrm>
            <a:off x="7456884" y="2306003"/>
            <a:ext cx="510302" cy="510302"/>
          </a:xfrm>
          <a:prstGeom prst="roundRect">
            <a:avLst>
              <a:gd name="adj" fmla="val 40005"/>
            </a:avLst>
          </a:prstGeom>
          <a:solidFill>
            <a:srgbClr val="E8F3E8"/>
          </a:solidFill>
          <a:ln/>
        </p:spPr>
        <p:txBody>
          <a:bodyPr/>
          <a:lstStyle/>
          <a:p>
            <a:endParaRPr lang="en-US"/>
          </a:p>
        </p:txBody>
      </p:sp>
      <p:sp>
        <p:nvSpPr>
          <p:cNvPr id="16" name="Shape 14">
            <a:extLst>
              <a:ext uri="{FF2B5EF4-FFF2-40B4-BE49-F238E27FC236}">
                <a16:creationId xmlns:a16="http://schemas.microsoft.com/office/drawing/2014/main" id="{2CA06C75-A33F-0A5D-4560-BD1C241D8218}"/>
              </a:ext>
            </a:extLst>
          </p:cNvPr>
          <p:cNvSpPr/>
          <p:nvPr/>
        </p:nvSpPr>
        <p:spPr>
          <a:xfrm>
            <a:off x="7456884" y="4416623"/>
            <a:ext cx="510302" cy="510302"/>
          </a:xfrm>
          <a:prstGeom prst="roundRect">
            <a:avLst>
              <a:gd name="adj" fmla="val 40005"/>
            </a:avLst>
          </a:prstGeom>
          <a:solidFill>
            <a:srgbClr val="E8F3E8"/>
          </a:solidFill>
          <a:ln/>
        </p:spPr>
        <p:txBody>
          <a:bodyPr/>
          <a:lstStyle/>
          <a:p>
            <a:endParaRPr lang="en-US"/>
          </a:p>
        </p:txBody>
      </p:sp>
      <p:sp>
        <p:nvSpPr>
          <p:cNvPr id="22" name="Text 18">
            <a:extLst>
              <a:ext uri="{FF2B5EF4-FFF2-40B4-BE49-F238E27FC236}">
                <a16:creationId xmlns:a16="http://schemas.microsoft.com/office/drawing/2014/main" id="{E519EE67-7985-0BB9-F4CE-3A7957C40AC6}"/>
              </a:ext>
            </a:extLst>
          </p:cNvPr>
          <p:cNvSpPr/>
          <p:nvPr/>
        </p:nvSpPr>
        <p:spPr>
          <a:xfrm>
            <a:off x="935473" y="2158434"/>
            <a:ext cx="13042821"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Our team recommends that </a:t>
            </a:r>
            <a:r>
              <a:rPr lang="en-US" sz="1750" err="1">
                <a:solidFill>
                  <a:srgbClr val="405449"/>
                </a:solidFill>
                <a:latin typeface="Nobile" pitchFamily="34" charset="0"/>
                <a:ea typeface="Nobile" pitchFamily="34" charset="-122"/>
                <a:cs typeface="Nobile" pitchFamily="34" charset="-120"/>
              </a:rPr>
              <a:t>Techridy</a:t>
            </a:r>
            <a:r>
              <a:rPr lang="en-US" sz="1750">
                <a:solidFill>
                  <a:srgbClr val="405449"/>
                </a:solidFill>
                <a:latin typeface="Nobile" pitchFamily="34" charset="0"/>
                <a:ea typeface="Nobile" pitchFamily="34" charset="-122"/>
                <a:cs typeface="Nobile" pitchFamily="34" charset="-120"/>
              </a:rPr>
              <a:t> funds the hybrid could migration based on the financial, operational and strategic benefits outlined in this proposal. </a:t>
            </a:r>
          </a:p>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The initiative will require an initial investment of $36,000 - $39,000 for migration activities. </a:t>
            </a:r>
          </a:p>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However, this amount is quickly offset by the projected three-year savings of $485,000 - $537,000</a:t>
            </a:r>
          </a:p>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Funding this project allows </a:t>
            </a:r>
            <a:r>
              <a:rPr lang="en-US" sz="1750" err="1">
                <a:solidFill>
                  <a:srgbClr val="405449"/>
                </a:solidFill>
                <a:latin typeface="Nobile" pitchFamily="34" charset="0"/>
                <a:ea typeface="Nobile" pitchFamily="34" charset="-122"/>
                <a:cs typeface="Nobile" pitchFamily="34" charset="-120"/>
              </a:rPr>
              <a:t>Techridy</a:t>
            </a:r>
            <a:r>
              <a:rPr lang="en-US" sz="1750">
                <a:solidFill>
                  <a:srgbClr val="405449"/>
                </a:solidFill>
                <a:latin typeface="Nobile" pitchFamily="34" charset="0"/>
                <a:ea typeface="Nobile" pitchFamily="34" charset="-122"/>
                <a:cs typeface="Nobile" pitchFamily="34" charset="-120"/>
              </a:rPr>
              <a:t> to do the following:</a:t>
            </a:r>
          </a:p>
          <a:p>
            <a:pPr marL="742950" lvl="1" indent="-285750">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Reduce infrastructure costs by up to 63%</a:t>
            </a:r>
          </a:p>
          <a:p>
            <a:pPr marL="742950" lvl="1" indent="-285750">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Accelerate research through scalable cloud resources</a:t>
            </a:r>
          </a:p>
          <a:p>
            <a:pPr marL="742950" lvl="1" indent="-285750">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Maintain strict compliance by keeping sensitive data on-premises</a:t>
            </a:r>
          </a:p>
          <a:p>
            <a:pPr marL="742950" lvl="1" indent="-285750">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Improve system reliability and uptime</a:t>
            </a:r>
          </a:p>
          <a:p>
            <a:pPr marL="742950" lvl="1" indent="-285750">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Modernize its IT ecosystem in alignment with long-term growth</a:t>
            </a:r>
          </a:p>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Once funded, </a:t>
            </a:r>
            <a:r>
              <a:rPr lang="en-US" sz="1750" err="1">
                <a:solidFill>
                  <a:srgbClr val="405449"/>
                </a:solidFill>
                <a:latin typeface="Nobile" pitchFamily="34" charset="0"/>
                <a:ea typeface="Nobile" pitchFamily="34" charset="-122"/>
                <a:cs typeface="Nobile" pitchFamily="34" charset="-120"/>
              </a:rPr>
              <a:t>Techridy</a:t>
            </a:r>
            <a:r>
              <a:rPr lang="en-US" sz="1750">
                <a:solidFill>
                  <a:srgbClr val="405449"/>
                </a:solidFill>
                <a:latin typeface="Nobile" pitchFamily="34" charset="0"/>
                <a:ea typeface="Nobile" pitchFamily="34" charset="-122"/>
                <a:cs typeface="Nobile" pitchFamily="34" charset="-120"/>
              </a:rPr>
              <a:t> can pilot AWS while reviewing the firm’s Microsoft licensing position to determine if Azure provides a better long-term solution. </a:t>
            </a:r>
          </a:p>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The migration will proceed through the four phases outlined earlier: Assessment, Pilot, Migration, and Optimization. </a:t>
            </a:r>
          </a:p>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Approving this proposal ensures that </a:t>
            </a:r>
            <a:r>
              <a:rPr lang="en-US" sz="1750" err="1">
                <a:solidFill>
                  <a:srgbClr val="405449"/>
                </a:solidFill>
                <a:latin typeface="Nobile" pitchFamily="34" charset="0"/>
                <a:ea typeface="Nobile" pitchFamily="34" charset="-122"/>
                <a:cs typeface="Nobile" pitchFamily="34" charset="-120"/>
              </a:rPr>
              <a:t>Techridy</a:t>
            </a:r>
            <a:r>
              <a:rPr lang="en-US" sz="1750">
                <a:solidFill>
                  <a:srgbClr val="405449"/>
                </a:solidFill>
                <a:latin typeface="Nobile" pitchFamily="34" charset="0"/>
                <a:ea typeface="Nobile" pitchFamily="34" charset="-122"/>
                <a:cs typeface="Nobile" pitchFamily="34" charset="-120"/>
              </a:rPr>
              <a:t> strengthens their infrastructure, while reducing costs and improving organizational agility. </a:t>
            </a:r>
          </a:p>
          <a:p>
            <a:pPr marL="285750" indent="-285750" algn="l">
              <a:lnSpc>
                <a:spcPts val="2850"/>
              </a:lnSpc>
              <a:buFont typeface="Arial" panose="020B0604020202020204" pitchFamily="34" charset="0"/>
              <a:buChar char="•"/>
            </a:pPr>
            <a:endParaRPr lang="en-US" sz="1750">
              <a:solidFill>
                <a:srgbClr val="405449"/>
              </a:solidFill>
              <a:latin typeface="Nobile" pitchFamily="34" charset="0"/>
              <a:ea typeface="Nobile" pitchFamily="34" charset="-122"/>
              <a:cs typeface="Nobile" pitchFamily="34" charset="-120"/>
            </a:endParaRPr>
          </a:p>
          <a:p>
            <a:pPr marL="285750" indent="-285750" algn="l">
              <a:lnSpc>
                <a:spcPts val="2850"/>
              </a:lnSpc>
              <a:buFont typeface="Arial" panose="020B0604020202020204" pitchFamily="34" charset="0"/>
              <a:buChar char="•"/>
            </a:pPr>
            <a:endParaRPr lang="en-US" sz="1750"/>
          </a:p>
        </p:txBody>
      </p:sp>
    </p:spTree>
    <p:extLst>
      <p:ext uri="{BB962C8B-B14F-4D97-AF65-F5344CB8AC3E}">
        <p14:creationId xmlns:p14="http://schemas.microsoft.com/office/powerpoint/2010/main" val="3883654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793790" y="832128"/>
            <a:ext cx="7478792" cy="708779"/>
          </a:xfrm>
          <a:prstGeom prst="rect">
            <a:avLst/>
          </a:prstGeom>
          <a:noFill/>
          <a:ln/>
        </p:spPr>
        <p:txBody>
          <a:bodyPr wrap="none" lIns="0" tIns="0" rIns="0" bIns="0" rtlCol="0" anchor="t"/>
          <a:lstStyle/>
          <a:p>
            <a:pPr marL="0" indent="0" algn="l">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Moving Forward Together</a:t>
            </a:r>
            <a:endParaRPr lang="en-US" sz="4450"/>
          </a:p>
        </p:txBody>
      </p:sp>
      <p:sp>
        <p:nvSpPr>
          <p:cNvPr id="3" name="Text 1"/>
          <p:cNvSpPr/>
          <p:nvPr/>
        </p:nvSpPr>
        <p:spPr>
          <a:xfrm>
            <a:off x="793790" y="2107883"/>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3B4540"/>
                </a:solidFill>
                <a:latin typeface="Fraunces Extra Bold" pitchFamily="34" charset="0"/>
                <a:ea typeface="Fraunces Extra Bold" pitchFamily="34" charset="-122"/>
                <a:cs typeface="Fraunces Extra Bold" pitchFamily="34" charset="-120"/>
              </a:rPr>
              <a:t>Key Takeaways</a:t>
            </a:r>
            <a:endParaRPr lang="en-US" sz="2200"/>
          </a:p>
        </p:txBody>
      </p:sp>
      <p:sp>
        <p:nvSpPr>
          <p:cNvPr id="4" name="Text 2"/>
          <p:cNvSpPr/>
          <p:nvPr/>
        </p:nvSpPr>
        <p:spPr>
          <a:xfrm>
            <a:off x="793790" y="268902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Hybrid cloud balances innovation with security for biotech needs</a:t>
            </a:r>
            <a:endParaRPr lang="en-US" sz="1750"/>
          </a:p>
        </p:txBody>
      </p:sp>
      <p:sp>
        <p:nvSpPr>
          <p:cNvPr id="5" name="Text 3"/>
          <p:cNvSpPr/>
          <p:nvPr/>
        </p:nvSpPr>
        <p:spPr>
          <a:xfrm>
            <a:off x="793790" y="313122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Phased migration minimizes risk while maximizing value</a:t>
            </a:r>
            <a:endParaRPr lang="en-US" sz="1750"/>
          </a:p>
        </p:txBody>
      </p:sp>
      <p:sp>
        <p:nvSpPr>
          <p:cNvPr id="6" name="Text 4"/>
          <p:cNvSpPr/>
          <p:nvPr/>
        </p:nvSpPr>
        <p:spPr>
          <a:xfrm>
            <a:off x="793790" y="3573423"/>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Financial benefits compound significantly over time</a:t>
            </a:r>
            <a:endParaRPr lang="en-US" sz="1750"/>
          </a:p>
        </p:txBody>
      </p:sp>
      <p:sp>
        <p:nvSpPr>
          <p:cNvPr id="7" name="Text 5"/>
          <p:cNvSpPr/>
          <p:nvPr/>
        </p:nvSpPr>
        <p:spPr>
          <a:xfrm>
            <a:off x="793790" y="401562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Cultural alignment is as critical as technical execution</a:t>
            </a:r>
            <a:endParaRPr lang="en-US" sz="1750"/>
          </a:p>
        </p:txBody>
      </p:sp>
      <p:sp>
        <p:nvSpPr>
          <p:cNvPr id="8" name="Text 6"/>
          <p:cNvSpPr/>
          <p:nvPr/>
        </p:nvSpPr>
        <p:spPr>
          <a:xfrm>
            <a:off x="793790" y="4457819"/>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Stakeholder buy-in requires transparency and involvement</a:t>
            </a:r>
            <a:endParaRPr lang="en-US" sz="1750"/>
          </a:p>
        </p:txBody>
      </p:sp>
      <p:sp>
        <p:nvSpPr>
          <p:cNvPr id="9" name="Text 7"/>
          <p:cNvSpPr/>
          <p:nvPr/>
        </p:nvSpPr>
        <p:spPr>
          <a:xfrm>
            <a:off x="793790" y="5047536"/>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3B4540"/>
                </a:solidFill>
                <a:latin typeface="Fraunces Extra Bold" pitchFamily="34" charset="0"/>
                <a:ea typeface="Fraunces Extra Bold" pitchFamily="34" charset="-122"/>
                <a:cs typeface="Fraunces Extra Bold" pitchFamily="34" charset="-120"/>
              </a:rPr>
              <a:t>Next Steps</a:t>
            </a:r>
            <a:endParaRPr lang="en-US" sz="2200"/>
          </a:p>
        </p:txBody>
      </p:sp>
      <p:sp>
        <p:nvSpPr>
          <p:cNvPr id="10" name="Text 8"/>
          <p:cNvSpPr/>
          <p:nvPr/>
        </p:nvSpPr>
        <p:spPr>
          <a:xfrm>
            <a:off x="793790" y="5628680"/>
            <a:ext cx="760428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a:solidFill>
                  <a:srgbClr val="405449"/>
                </a:solidFill>
                <a:latin typeface="Nobile" pitchFamily="34" charset="0"/>
                <a:ea typeface="Nobile" pitchFamily="34" charset="-122"/>
                <a:cs typeface="Nobile" pitchFamily="34" charset="-120"/>
              </a:rPr>
              <a:t>Present detailed cost-benefit analysis to executive team</a:t>
            </a:r>
            <a:endParaRPr lang="en-US" sz="1750"/>
          </a:p>
        </p:txBody>
      </p:sp>
      <p:sp>
        <p:nvSpPr>
          <p:cNvPr id="11" name="Text 9"/>
          <p:cNvSpPr/>
          <p:nvPr/>
        </p:nvSpPr>
        <p:spPr>
          <a:xfrm>
            <a:off x="793790" y="6070878"/>
            <a:ext cx="760428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a:solidFill>
                  <a:srgbClr val="405449"/>
                </a:solidFill>
                <a:latin typeface="Nobile" pitchFamily="34" charset="0"/>
                <a:ea typeface="Nobile" pitchFamily="34" charset="-122"/>
                <a:cs typeface="Nobile" pitchFamily="34" charset="-120"/>
              </a:rPr>
              <a:t>Form cross-functional migration steering committee</a:t>
            </a:r>
            <a:endParaRPr lang="en-US" sz="1750"/>
          </a:p>
        </p:txBody>
      </p:sp>
      <p:sp>
        <p:nvSpPr>
          <p:cNvPr id="12" name="Text 10"/>
          <p:cNvSpPr/>
          <p:nvPr/>
        </p:nvSpPr>
        <p:spPr>
          <a:xfrm>
            <a:off x="793790" y="6513076"/>
            <a:ext cx="760428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a:solidFill>
                  <a:srgbClr val="405449"/>
                </a:solidFill>
                <a:latin typeface="Nobile" pitchFamily="34" charset="0"/>
                <a:ea typeface="Nobile" pitchFamily="34" charset="-122"/>
                <a:cs typeface="Nobile" pitchFamily="34" charset="-120"/>
              </a:rPr>
              <a:t>Initiate pilot program with non-critical workloads</a:t>
            </a:r>
            <a:endParaRPr lang="en-US" sz="1750"/>
          </a:p>
        </p:txBody>
      </p:sp>
      <p:sp>
        <p:nvSpPr>
          <p:cNvPr id="13" name="Text 11"/>
          <p:cNvSpPr/>
          <p:nvPr/>
        </p:nvSpPr>
        <p:spPr>
          <a:xfrm>
            <a:off x="793790" y="6955274"/>
            <a:ext cx="760428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a:solidFill>
                  <a:srgbClr val="405449"/>
                </a:solidFill>
                <a:latin typeface="Nobile" pitchFamily="34" charset="0"/>
                <a:ea typeface="Nobile" pitchFamily="34" charset="-122"/>
                <a:cs typeface="Nobile" pitchFamily="34" charset="-120"/>
              </a:rPr>
              <a:t>Develop comprehensive training and change management plan</a:t>
            </a:r>
            <a:endParaRPr lang="en-US" sz="1750"/>
          </a:p>
        </p:txBody>
      </p:sp>
      <p:pic>
        <p:nvPicPr>
          <p:cNvPr id="15" name="Picture 14">
            <a:extLst>
              <a:ext uri="{FF2B5EF4-FFF2-40B4-BE49-F238E27FC236}">
                <a16:creationId xmlns:a16="http://schemas.microsoft.com/office/drawing/2014/main" id="{B1A3AE92-DCA5-9D17-4B24-1EA5ECE3E13F}"/>
              </a:ext>
            </a:extLst>
          </p:cNvPr>
          <p:cNvPicPr>
            <a:picLocks noChangeAspect="1"/>
          </p:cNvPicPr>
          <p:nvPr/>
        </p:nvPicPr>
        <p:blipFill>
          <a:blip r:embed="rId3"/>
          <a:stretch>
            <a:fillRect/>
          </a:stretch>
        </p:blipFill>
        <p:spPr>
          <a:xfrm>
            <a:off x="8272582" y="2277438"/>
            <a:ext cx="6002201" cy="403167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93790" y="1489591"/>
            <a:ext cx="2866192" cy="354330"/>
          </a:xfrm>
          <a:prstGeom prst="rect">
            <a:avLst/>
          </a:prstGeom>
          <a:noFill/>
          <a:ln/>
        </p:spPr>
        <p:txBody>
          <a:bodyPr wrap="none" lIns="0" tIns="0" rIns="0" bIns="0" rtlCol="0" anchor="t"/>
          <a:lstStyle/>
          <a:p>
            <a:pPr marL="0" indent="0" algn="l">
              <a:lnSpc>
                <a:spcPts val="2750"/>
              </a:lnSpc>
              <a:buNone/>
            </a:pPr>
            <a:r>
              <a:rPr lang="en-US" sz="2200" b="1">
                <a:solidFill>
                  <a:srgbClr val="3B4540"/>
                </a:solidFill>
                <a:latin typeface="Fraunces Extra Bold" pitchFamily="34" charset="0"/>
                <a:ea typeface="Fraunces Extra Bold" pitchFamily="34" charset="-122"/>
                <a:cs typeface="Fraunces Extra Bold" pitchFamily="34" charset="-120"/>
              </a:rPr>
              <a:t>Our Current Reality</a:t>
            </a:r>
            <a:endParaRPr lang="en-US" sz="2200"/>
          </a:p>
        </p:txBody>
      </p:sp>
      <p:sp>
        <p:nvSpPr>
          <p:cNvPr id="3" name="Text 1"/>
          <p:cNvSpPr/>
          <p:nvPr/>
        </p:nvSpPr>
        <p:spPr>
          <a:xfrm>
            <a:off x="793790" y="1934647"/>
            <a:ext cx="8853130" cy="708779"/>
          </a:xfrm>
          <a:prstGeom prst="rect">
            <a:avLst/>
          </a:prstGeom>
          <a:noFill/>
          <a:ln/>
        </p:spPr>
        <p:txBody>
          <a:bodyPr wrap="none" lIns="0" tIns="0" rIns="0" bIns="0" rtlCol="0" anchor="t"/>
          <a:lstStyle/>
          <a:p>
            <a:pPr>
              <a:lnSpc>
                <a:spcPts val="5050"/>
              </a:lnSpc>
            </a:pPr>
            <a:r>
              <a:rPr lang="en-US" sz="4800">
                <a:solidFill>
                  <a:srgbClr val="233E32"/>
                </a:solidFill>
                <a:latin typeface="Alice" pitchFamily="34" charset="0"/>
                <a:ea typeface="Alice" pitchFamily="34" charset="-122"/>
                <a:cs typeface="Alice" pitchFamily="34" charset="-120"/>
              </a:rPr>
              <a:t>Why Hybrid Cloud Matters Now</a:t>
            </a:r>
            <a:endParaRPr lang="en-US" sz="4800"/>
          </a:p>
        </p:txBody>
      </p:sp>
      <p:sp>
        <p:nvSpPr>
          <p:cNvPr id="4" name="Text 2"/>
          <p:cNvSpPr/>
          <p:nvPr/>
        </p:nvSpPr>
        <p:spPr>
          <a:xfrm>
            <a:off x="793790" y="3210401"/>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3B4540"/>
                </a:solidFill>
                <a:latin typeface="Fraunces Extra Bold" pitchFamily="34" charset="0"/>
                <a:ea typeface="Fraunces Extra Bold" pitchFamily="34" charset="-122"/>
                <a:cs typeface="Fraunces Extra Bold" pitchFamily="34" charset="-120"/>
              </a:rPr>
              <a:t>The Challenge</a:t>
            </a:r>
            <a:endParaRPr lang="en-US" sz="2200"/>
          </a:p>
        </p:txBody>
      </p:sp>
      <p:sp>
        <p:nvSpPr>
          <p:cNvPr id="5" name="Text 3"/>
          <p:cNvSpPr/>
          <p:nvPr/>
        </p:nvSpPr>
        <p:spPr>
          <a:xfrm>
            <a:off x="793790" y="3791545"/>
            <a:ext cx="6319849" cy="1814513"/>
          </a:xfrm>
          <a:prstGeom prst="rect">
            <a:avLst/>
          </a:prstGeom>
          <a:noFill/>
          <a:ln/>
        </p:spPr>
        <p:txBody>
          <a:bodyPr wrap="squar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As a growing biotech company, our fully on-premises infrastructure is reaching critical limits. Research demands are increasing, computational needs are expanding, and our teams need flexible access to resources as we begin to production batches for our recently FDA approved product.</a:t>
            </a:r>
            <a:endParaRPr lang="en-US" sz="1750"/>
          </a:p>
        </p:txBody>
      </p:sp>
      <p:sp>
        <p:nvSpPr>
          <p:cNvPr id="6" name="Text 4"/>
          <p:cNvSpPr/>
          <p:nvPr/>
        </p:nvSpPr>
        <p:spPr>
          <a:xfrm>
            <a:off x="793790" y="5856719"/>
            <a:ext cx="6369010" cy="725805"/>
          </a:xfrm>
          <a:prstGeom prst="rect">
            <a:avLst/>
          </a:prstGeom>
          <a:noFill/>
          <a:ln/>
        </p:spPr>
        <p:txBody>
          <a:bodyPr wrap="squar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We're not just upgrading technology—we're enabling the next phase of scientific discovery, and manufacturing.</a:t>
            </a:r>
            <a:endParaRPr lang="en-US" sz="1750"/>
          </a:p>
        </p:txBody>
      </p:sp>
      <p:sp>
        <p:nvSpPr>
          <p:cNvPr id="7" name="Text 5"/>
          <p:cNvSpPr/>
          <p:nvPr/>
        </p:nvSpPr>
        <p:spPr>
          <a:xfrm>
            <a:off x="7599521" y="3210401"/>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3B4540"/>
                </a:solidFill>
                <a:latin typeface="Fraunces Extra Bold" pitchFamily="34" charset="0"/>
                <a:ea typeface="Fraunces Extra Bold" pitchFamily="34" charset="-122"/>
                <a:cs typeface="Fraunces Extra Bold" pitchFamily="34" charset="-120"/>
              </a:rPr>
              <a:t>The Opportunity</a:t>
            </a:r>
            <a:endParaRPr lang="en-US" sz="2200"/>
          </a:p>
        </p:txBody>
      </p:sp>
      <p:sp>
        <p:nvSpPr>
          <p:cNvPr id="8" name="Text 6"/>
          <p:cNvSpPr/>
          <p:nvPr/>
        </p:nvSpPr>
        <p:spPr>
          <a:xfrm>
            <a:off x="7599521" y="3791545"/>
            <a:ext cx="6244709" cy="1088708"/>
          </a:xfrm>
          <a:prstGeom prst="rect">
            <a:avLst/>
          </a:prstGeom>
          <a:noFill/>
          <a:ln/>
        </p:spPr>
        <p:txBody>
          <a:bodyPr wrap="squar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Hybrid cloud offers the perfect balance: keep sensitive research data secure on-premises while leveraging cloud scalability for non-proprietary workloads.</a:t>
            </a:r>
            <a:endParaRPr lang="en-US" sz="1750"/>
          </a:p>
        </p:txBody>
      </p:sp>
      <p:sp>
        <p:nvSpPr>
          <p:cNvPr id="9" name="Text 7"/>
          <p:cNvSpPr/>
          <p:nvPr/>
        </p:nvSpPr>
        <p:spPr>
          <a:xfrm>
            <a:off x="7599521" y="5172817"/>
            <a:ext cx="6244709" cy="725805"/>
          </a:xfrm>
          <a:prstGeom prst="rect">
            <a:avLst/>
          </a:prstGeom>
          <a:noFill/>
          <a:ln/>
        </p:spPr>
        <p:txBody>
          <a:bodyPr wrap="squar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This isn't about abandoning what works—it's about strategic enhancement.</a:t>
            </a:r>
            <a:endParaRPr lang="en-US" sz="17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793790" y="1271230"/>
            <a:ext cx="9984682" cy="779117"/>
          </a:xfrm>
          <a:prstGeom prst="rect">
            <a:avLst/>
          </a:prstGeom>
          <a:noFill/>
          <a:ln/>
        </p:spPr>
        <p:txBody>
          <a:bodyPr wrap="none" lIns="0" tIns="0" rIns="0" bIns="0" rtlCol="0" anchor="t"/>
          <a:lstStyle/>
          <a:p>
            <a:pPr>
              <a:lnSpc>
                <a:spcPts val="5550"/>
              </a:lnSpc>
            </a:pPr>
            <a:r>
              <a:rPr lang="en-US" sz="4800">
                <a:solidFill>
                  <a:srgbClr val="233E32"/>
                </a:solidFill>
                <a:latin typeface="Alice" pitchFamily="34" charset="0"/>
                <a:ea typeface="Alice" pitchFamily="34" charset="-122"/>
                <a:cs typeface="Alice" pitchFamily="34" charset="-120"/>
              </a:rPr>
              <a:t>Current State vs. Proposed Future</a:t>
            </a:r>
            <a:endParaRPr lang="en-US" sz="4800"/>
          </a:p>
        </p:txBody>
      </p:sp>
      <p:sp>
        <p:nvSpPr>
          <p:cNvPr id="3" name="Text 1"/>
          <p:cNvSpPr/>
          <p:nvPr/>
        </p:nvSpPr>
        <p:spPr>
          <a:xfrm>
            <a:off x="793790" y="2070735"/>
            <a:ext cx="5170170" cy="354330"/>
          </a:xfrm>
          <a:prstGeom prst="rect">
            <a:avLst/>
          </a:prstGeom>
          <a:noFill/>
          <a:ln/>
        </p:spPr>
        <p:txBody>
          <a:bodyPr wrap="none" lIns="0" tIns="0" rIns="0" bIns="0" rtlCol="0" anchor="t"/>
          <a:lstStyle/>
          <a:p>
            <a:pPr marL="0" indent="0" algn="l">
              <a:lnSpc>
                <a:spcPts val="2750"/>
              </a:lnSpc>
              <a:buNone/>
            </a:pPr>
            <a:r>
              <a:rPr lang="en-US" sz="2200" b="1">
                <a:solidFill>
                  <a:srgbClr val="3B4540"/>
                </a:solidFill>
                <a:latin typeface="Fraunces Extra Bold" pitchFamily="34" charset="0"/>
                <a:ea typeface="Fraunces Extra Bold" pitchFamily="34" charset="-122"/>
                <a:cs typeface="Fraunces Extra Bold" pitchFamily="34" charset="-120"/>
              </a:rPr>
              <a:t>Understanding Our Transformation</a:t>
            </a:r>
            <a:endParaRPr lang="en-US" sz="2200"/>
          </a:p>
        </p:txBody>
      </p:sp>
      <p:pic>
        <p:nvPicPr>
          <p:cNvPr id="4" name="Image 0" descr="preencoded.png"/>
          <p:cNvPicPr>
            <a:picLocks noChangeAspect="1"/>
          </p:cNvPicPr>
          <p:nvPr/>
        </p:nvPicPr>
        <p:blipFill>
          <a:blip r:embed="rId3"/>
          <a:stretch>
            <a:fillRect/>
          </a:stretch>
        </p:blipFill>
        <p:spPr>
          <a:xfrm>
            <a:off x="793790" y="2765227"/>
            <a:ext cx="4347567" cy="907256"/>
          </a:xfrm>
          <a:prstGeom prst="rect">
            <a:avLst/>
          </a:prstGeom>
        </p:spPr>
      </p:pic>
      <p:sp>
        <p:nvSpPr>
          <p:cNvPr id="5" name="Text 2"/>
          <p:cNvSpPr/>
          <p:nvPr/>
        </p:nvSpPr>
        <p:spPr>
          <a:xfrm>
            <a:off x="1020604" y="3899297"/>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Current State</a:t>
            </a:r>
            <a:endParaRPr lang="en-US" sz="2200"/>
          </a:p>
        </p:txBody>
      </p:sp>
      <p:sp>
        <p:nvSpPr>
          <p:cNvPr id="6" name="Text 3"/>
          <p:cNvSpPr/>
          <p:nvPr/>
        </p:nvSpPr>
        <p:spPr>
          <a:xfrm>
            <a:off x="1020604" y="4389715"/>
            <a:ext cx="3893939"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100% on-premises infrastructure</a:t>
            </a:r>
            <a:endParaRPr lang="en-US" sz="1750"/>
          </a:p>
        </p:txBody>
      </p:sp>
      <p:sp>
        <p:nvSpPr>
          <p:cNvPr id="7" name="Text 4"/>
          <p:cNvSpPr/>
          <p:nvPr/>
        </p:nvSpPr>
        <p:spPr>
          <a:xfrm>
            <a:off x="1020604" y="4888706"/>
            <a:ext cx="3893939"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Limited scalability and flexibility</a:t>
            </a:r>
            <a:endParaRPr lang="en-US" sz="1750"/>
          </a:p>
        </p:txBody>
      </p:sp>
      <p:sp>
        <p:nvSpPr>
          <p:cNvPr id="8" name="Text 5"/>
          <p:cNvSpPr/>
          <p:nvPr/>
        </p:nvSpPr>
        <p:spPr>
          <a:xfrm>
            <a:off x="1020604" y="5387697"/>
            <a:ext cx="3893939"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High capital expenditure</a:t>
            </a:r>
            <a:endParaRPr lang="en-US" sz="1750"/>
          </a:p>
        </p:txBody>
      </p:sp>
      <p:pic>
        <p:nvPicPr>
          <p:cNvPr id="9" name="Image 1" descr="preencoded.png"/>
          <p:cNvPicPr>
            <a:picLocks noChangeAspect="1"/>
          </p:cNvPicPr>
          <p:nvPr/>
        </p:nvPicPr>
        <p:blipFill>
          <a:blip r:embed="rId4"/>
          <a:stretch>
            <a:fillRect/>
          </a:stretch>
        </p:blipFill>
        <p:spPr>
          <a:xfrm>
            <a:off x="5141357" y="2765227"/>
            <a:ext cx="4347567" cy="907256"/>
          </a:xfrm>
          <a:prstGeom prst="rect">
            <a:avLst/>
          </a:prstGeom>
        </p:spPr>
      </p:pic>
      <p:sp>
        <p:nvSpPr>
          <p:cNvPr id="10" name="Text 6"/>
          <p:cNvSpPr/>
          <p:nvPr/>
        </p:nvSpPr>
        <p:spPr>
          <a:xfrm>
            <a:off x="5368171" y="3899297"/>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Transition Phase</a:t>
            </a:r>
            <a:endParaRPr lang="en-US" sz="2200"/>
          </a:p>
        </p:txBody>
      </p:sp>
      <p:sp>
        <p:nvSpPr>
          <p:cNvPr id="11" name="Text 7"/>
          <p:cNvSpPr/>
          <p:nvPr/>
        </p:nvSpPr>
        <p:spPr>
          <a:xfrm>
            <a:off x="5368171" y="4389715"/>
            <a:ext cx="3893939"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Staged migration approach</a:t>
            </a:r>
            <a:endParaRPr lang="en-US" sz="1750"/>
          </a:p>
        </p:txBody>
      </p:sp>
      <p:sp>
        <p:nvSpPr>
          <p:cNvPr id="12" name="Text 8"/>
          <p:cNvSpPr/>
          <p:nvPr/>
        </p:nvSpPr>
        <p:spPr>
          <a:xfrm>
            <a:off x="5368171" y="4888706"/>
            <a:ext cx="3893939"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Risk assessment and planning</a:t>
            </a:r>
            <a:endParaRPr lang="en-US" sz="1750"/>
          </a:p>
        </p:txBody>
      </p:sp>
      <p:sp>
        <p:nvSpPr>
          <p:cNvPr id="13" name="Text 9"/>
          <p:cNvSpPr/>
          <p:nvPr/>
        </p:nvSpPr>
        <p:spPr>
          <a:xfrm>
            <a:off x="5368171" y="5387697"/>
            <a:ext cx="3893939"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Team training and adoption</a:t>
            </a:r>
            <a:endParaRPr lang="en-US" sz="1750"/>
          </a:p>
        </p:txBody>
      </p:sp>
      <p:pic>
        <p:nvPicPr>
          <p:cNvPr id="14" name="Image 2" descr="preencoded.png"/>
          <p:cNvPicPr>
            <a:picLocks noChangeAspect="1"/>
          </p:cNvPicPr>
          <p:nvPr/>
        </p:nvPicPr>
        <p:blipFill>
          <a:blip r:embed="rId5"/>
          <a:stretch>
            <a:fillRect/>
          </a:stretch>
        </p:blipFill>
        <p:spPr>
          <a:xfrm>
            <a:off x="9488924" y="2765227"/>
            <a:ext cx="4347567" cy="907256"/>
          </a:xfrm>
          <a:prstGeom prst="rect">
            <a:avLst/>
          </a:prstGeom>
        </p:spPr>
      </p:pic>
      <p:sp>
        <p:nvSpPr>
          <p:cNvPr id="15" name="Text 10"/>
          <p:cNvSpPr/>
          <p:nvPr/>
        </p:nvSpPr>
        <p:spPr>
          <a:xfrm>
            <a:off x="9715738" y="3899297"/>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Future State</a:t>
            </a:r>
            <a:endParaRPr lang="en-US" sz="2200"/>
          </a:p>
        </p:txBody>
      </p:sp>
      <p:sp>
        <p:nvSpPr>
          <p:cNvPr id="16" name="Text 11"/>
          <p:cNvSpPr/>
          <p:nvPr/>
        </p:nvSpPr>
        <p:spPr>
          <a:xfrm>
            <a:off x="9715738" y="4389715"/>
            <a:ext cx="3893939"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Hybrid cloud architecture</a:t>
            </a:r>
            <a:endParaRPr lang="en-US" sz="1750"/>
          </a:p>
        </p:txBody>
      </p:sp>
      <p:sp>
        <p:nvSpPr>
          <p:cNvPr id="17" name="Text 12"/>
          <p:cNvSpPr/>
          <p:nvPr/>
        </p:nvSpPr>
        <p:spPr>
          <a:xfrm>
            <a:off x="9715738" y="4888706"/>
            <a:ext cx="3893939"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Proprietary data remains on-premises</a:t>
            </a:r>
          </a:p>
        </p:txBody>
      </p:sp>
      <p:sp>
        <p:nvSpPr>
          <p:cNvPr id="18" name="Text 13"/>
          <p:cNvSpPr/>
          <p:nvPr/>
        </p:nvSpPr>
        <p:spPr>
          <a:xfrm>
            <a:off x="9715738" y="5387697"/>
            <a:ext cx="3893939"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a:solidFill>
                  <a:srgbClr val="405449"/>
                </a:solidFill>
                <a:latin typeface="Nobile" pitchFamily="34" charset="0"/>
                <a:ea typeface="Nobile" pitchFamily="34" charset="-122"/>
                <a:cs typeface="Nobile" pitchFamily="34" charset="-120"/>
              </a:rPr>
              <a:t>Non-sensitive workloads migrate to cloud</a:t>
            </a:r>
          </a:p>
        </p:txBody>
      </p:sp>
      <p:sp>
        <p:nvSpPr>
          <p:cNvPr id="19" name="Text 14"/>
          <p:cNvSpPr/>
          <p:nvPr/>
        </p:nvSpPr>
        <p:spPr>
          <a:xfrm>
            <a:off x="793790" y="6232565"/>
            <a:ext cx="13042821" cy="725805"/>
          </a:xfrm>
          <a:prstGeom prst="rect">
            <a:avLst/>
          </a:prstGeom>
          <a:noFill/>
          <a:ln/>
        </p:spPr>
        <p:txBody>
          <a:bodyPr wrap="squar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Our phased approach ensures continuity while building toward a more agile infrastructure that supports breakthrough research. This phased approach minimizes disruption, establishes cloud governance, and enables a controlled adoption of cloud technologies while maintaining on-premises control of proprietary and regulated data.</a:t>
            </a:r>
            <a:endParaRPr lang="en-US" sz="17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93790" y="1195507"/>
            <a:ext cx="8923973" cy="708779"/>
          </a:xfrm>
          <a:prstGeom prst="rect">
            <a:avLst/>
          </a:prstGeom>
          <a:noFill/>
          <a:ln/>
        </p:spPr>
        <p:txBody>
          <a:bodyPr wrap="none" lIns="0" tIns="0" rIns="0" bIns="0" rtlCol="0" anchor="t"/>
          <a:lstStyle/>
          <a:p>
            <a:pPr>
              <a:lnSpc>
                <a:spcPts val="5550"/>
              </a:lnSpc>
            </a:pPr>
            <a:r>
              <a:rPr lang="en-US" sz="4800">
                <a:solidFill>
                  <a:srgbClr val="233E32"/>
                </a:solidFill>
                <a:latin typeface="Alice" pitchFamily="34" charset="0"/>
                <a:ea typeface="Alice" pitchFamily="34" charset="-122"/>
                <a:cs typeface="Alice" pitchFamily="34" charset="-120"/>
              </a:rPr>
              <a:t>A Phased Migration Approach</a:t>
            </a:r>
            <a:endParaRPr lang="en-US" sz="4800"/>
          </a:p>
        </p:txBody>
      </p:sp>
      <p:pic>
        <p:nvPicPr>
          <p:cNvPr id="24" name="Picture 23">
            <a:extLst>
              <a:ext uri="{FF2B5EF4-FFF2-40B4-BE49-F238E27FC236}">
                <a16:creationId xmlns:a16="http://schemas.microsoft.com/office/drawing/2014/main" id="{093FA71F-ED42-7B2E-59B0-98B11CB90131}"/>
              </a:ext>
            </a:extLst>
          </p:cNvPr>
          <p:cNvPicPr>
            <a:picLocks noChangeAspect="1"/>
          </p:cNvPicPr>
          <p:nvPr/>
        </p:nvPicPr>
        <p:blipFill>
          <a:blip r:embed="rId3"/>
          <a:stretch>
            <a:fillRect/>
          </a:stretch>
        </p:blipFill>
        <p:spPr>
          <a:xfrm>
            <a:off x="793790" y="2262400"/>
            <a:ext cx="13180694" cy="463336"/>
          </a:xfrm>
          <a:prstGeom prst="rect">
            <a:avLst/>
          </a:prstGeom>
        </p:spPr>
      </p:pic>
      <p:sp>
        <p:nvSpPr>
          <p:cNvPr id="25" name="Text 6">
            <a:extLst>
              <a:ext uri="{FF2B5EF4-FFF2-40B4-BE49-F238E27FC236}">
                <a16:creationId xmlns:a16="http://schemas.microsoft.com/office/drawing/2014/main" id="{8CB5363C-CF8A-C76C-C850-0197D30D4AA3}"/>
              </a:ext>
            </a:extLst>
          </p:cNvPr>
          <p:cNvSpPr/>
          <p:nvPr/>
        </p:nvSpPr>
        <p:spPr>
          <a:xfrm>
            <a:off x="1582066" y="3025582"/>
            <a:ext cx="2835235" cy="354330"/>
          </a:xfrm>
          <a:prstGeom prst="rect">
            <a:avLst/>
          </a:prstGeom>
          <a:noFill/>
          <a:ln/>
        </p:spPr>
        <p:txBody>
          <a:bodyPr wrap="none" lIns="0" tIns="0" rIns="0" bIns="0" rtlCol="0" anchor="t"/>
          <a:lstStyle/>
          <a:p>
            <a:pPr algn="ctr">
              <a:lnSpc>
                <a:spcPts val="2750"/>
              </a:lnSpc>
            </a:pPr>
            <a:r>
              <a:rPr lang="en-US" sz="2400">
                <a:solidFill>
                  <a:srgbClr val="405449"/>
                </a:solidFill>
                <a:latin typeface="Nobile" pitchFamily="34" charset="0"/>
                <a:ea typeface="Nobile" pitchFamily="34" charset="-122"/>
                <a:cs typeface="Nobile" pitchFamily="34" charset="-120"/>
              </a:rPr>
              <a:t>Phase 1: Assessment</a:t>
            </a:r>
            <a:endParaRPr lang="en-US" sz="2200"/>
          </a:p>
        </p:txBody>
      </p:sp>
      <p:sp>
        <p:nvSpPr>
          <p:cNvPr id="26" name="Shape 2">
            <a:extLst>
              <a:ext uri="{FF2B5EF4-FFF2-40B4-BE49-F238E27FC236}">
                <a16:creationId xmlns:a16="http://schemas.microsoft.com/office/drawing/2014/main" id="{591F58EA-45FE-CFBE-8A7C-E72E9C29869C}"/>
              </a:ext>
            </a:extLst>
          </p:cNvPr>
          <p:cNvSpPr/>
          <p:nvPr/>
        </p:nvSpPr>
        <p:spPr>
          <a:xfrm>
            <a:off x="793790" y="4985304"/>
            <a:ext cx="13042821" cy="30480"/>
          </a:xfrm>
          <a:prstGeom prst="roundRect">
            <a:avLst>
              <a:gd name="adj" fmla="val 111628"/>
            </a:avLst>
          </a:prstGeom>
          <a:solidFill>
            <a:srgbClr val="D6D3CC"/>
          </a:solidFill>
          <a:ln/>
        </p:spPr>
        <p:txBody>
          <a:bodyPr/>
          <a:lstStyle/>
          <a:p>
            <a:endParaRPr lang="en-US"/>
          </a:p>
        </p:txBody>
      </p:sp>
      <p:pic>
        <p:nvPicPr>
          <p:cNvPr id="29" name="Picture 28">
            <a:extLst>
              <a:ext uri="{FF2B5EF4-FFF2-40B4-BE49-F238E27FC236}">
                <a16:creationId xmlns:a16="http://schemas.microsoft.com/office/drawing/2014/main" id="{71A20E89-7991-B186-4D55-5CAC95B4F923}"/>
              </a:ext>
            </a:extLst>
          </p:cNvPr>
          <p:cNvPicPr>
            <a:picLocks noChangeAspect="1"/>
          </p:cNvPicPr>
          <p:nvPr/>
        </p:nvPicPr>
        <p:blipFill>
          <a:blip r:embed="rId4"/>
          <a:stretch>
            <a:fillRect/>
          </a:stretch>
        </p:blipFill>
        <p:spPr>
          <a:xfrm>
            <a:off x="2603288" y="4764216"/>
            <a:ext cx="512108" cy="512108"/>
          </a:xfrm>
          <a:prstGeom prst="rect">
            <a:avLst/>
          </a:prstGeom>
        </p:spPr>
      </p:pic>
      <p:sp>
        <p:nvSpPr>
          <p:cNvPr id="30" name="Text 7">
            <a:extLst>
              <a:ext uri="{FF2B5EF4-FFF2-40B4-BE49-F238E27FC236}">
                <a16:creationId xmlns:a16="http://schemas.microsoft.com/office/drawing/2014/main" id="{3A788743-900E-042C-7FF0-C894A805E91B}"/>
              </a:ext>
            </a:extLst>
          </p:cNvPr>
          <p:cNvSpPr/>
          <p:nvPr/>
        </p:nvSpPr>
        <p:spPr>
          <a:xfrm>
            <a:off x="703028" y="3442444"/>
            <a:ext cx="4593312" cy="725805"/>
          </a:xfrm>
          <a:prstGeom prst="rect">
            <a:avLst/>
          </a:prstGeom>
          <a:noFill/>
          <a:ln/>
        </p:spPr>
        <p:txBody>
          <a:bodyPr wrap="square" lIns="0" tIns="0" rIns="0" bIns="0" rtlCol="0" anchor="t"/>
          <a:lstStyle/>
          <a:p>
            <a:pPr marL="0" indent="0" algn="ctr">
              <a:lnSpc>
                <a:spcPts val="2850"/>
              </a:lnSpc>
              <a:buNone/>
            </a:pPr>
            <a:r>
              <a:rPr lang="en-US" sz="1750">
                <a:solidFill>
                  <a:srgbClr val="2C2821"/>
                </a:solidFill>
                <a:latin typeface="Lora" pitchFamily="34" charset="0"/>
                <a:ea typeface="Lora" pitchFamily="34" charset="-122"/>
                <a:cs typeface="Lora" pitchFamily="34" charset="-120"/>
              </a:rPr>
              <a:t>Inventory all systems, classify data sensitivity, and identify cloud candidates</a:t>
            </a:r>
            <a:endParaRPr lang="en-US" sz="1750"/>
          </a:p>
        </p:txBody>
      </p:sp>
      <p:sp>
        <p:nvSpPr>
          <p:cNvPr id="31" name="Shape 3">
            <a:extLst>
              <a:ext uri="{FF2B5EF4-FFF2-40B4-BE49-F238E27FC236}">
                <a16:creationId xmlns:a16="http://schemas.microsoft.com/office/drawing/2014/main" id="{3F92B229-ED4D-010D-6385-1FCC8C202210}"/>
              </a:ext>
            </a:extLst>
          </p:cNvPr>
          <p:cNvSpPr/>
          <p:nvPr/>
        </p:nvSpPr>
        <p:spPr>
          <a:xfrm flipH="1">
            <a:off x="2844161" y="4263894"/>
            <a:ext cx="45719" cy="529206"/>
          </a:xfrm>
          <a:prstGeom prst="roundRect">
            <a:avLst>
              <a:gd name="adj" fmla="val 111628"/>
            </a:avLst>
          </a:prstGeom>
          <a:solidFill>
            <a:srgbClr val="D6D3CC"/>
          </a:solidFill>
          <a:ln/>
        </p:spPr>
        <p:txBody>
          <a:bodyPr/>
          <a:lstStyle/>
          <a:p>
            <a:endParaRPr lang="en-US"/>
          </a:p>
        </p:txBody>
      </p:sp>
      <p:sp>
        <p:nvSpPr>
          <p:cNvPr id="32" name="Text 16">
            <a:extLst>
              <a:ext uri="{FF2B5EF4-FFF2-40B4-BE49-F238E27FC236}">
                <a16:creationId xmlns:a16="http://schemas.microsoft.com/office/drawing/2014/main" id="{353CE65D-4AAD-2954-FF6E-17710A0315A7}"/>
              </a:ext>
            </a:extLst>
          </p:cNvPr>
          <p:cNvSpPr/>
          <p:nvPr/>
        </p:nvSpPr>
        <p:spPr>
          <a:xfrm>
            <a:off x="7022003" y="3025582"/>
            <a:ext cx="2835235" cy="354330"/>
          </a:xfrm>
          <a:prstGeom prst="rect">
            <a:avLst/>
          </a:prstGeom>
          <a:noFill/>
          <a:ln/>
        </p:spPr>
        <p:txBody>
          <a:bodyPr wrap="none" lIns="0" tIns="0" rIns="0" bIns="0" rtlCol="0" anchor="t"/>
          <a:lstStyle/>
          <a:p>
            <a:pPr algn="ctr">
              <a:lnSpc>
                <a:spcPts val="2750"/>
              </a:lnSpc>
            </a:pPr>
            <a:r>
              <a:rPr lang="en-US" sz="2400">
                <a:solidFill>
                  <a:srgbClr val="405449"/>
                </a:solidFill>
                <a:latin typeface="Nobile" pitchFamily="34" charset="0"/>
                <a:ea typeface="Nobile" pitchFamily="34" charset="-122"/>
                <a:cs typeface="Nobile" pitchFamily="34" charset="-120"/>
              </a:rPr>
              <a:t>Phase 3: Migration</a:t>
            </a:r>
            <a:endParaRPr lang="en-US" sz="2400"/>
          </a:p>
        </p:txBody>
      </p:sp>
      <p:sp>
        <p:nvSpPr>
          <p:cNvPr id="33" name="Text 17">
            <a:extLst>
              <a:ext uri="{FF2B5EF4-FFF2-40B4-BE49-F238E27FC236}">
                <a16:creationId xmlns:a16="http://schemas.microsoft.com/office/drawing/2014/main" id="{C968195B-D351-892B-9ABF-ACA12659C01D}"/>
              </a:ext>
            </a:extLst>
          </p:cNvPr>
          <p:cNvSpPr/>
          <p:nvPr/>
        </p:nvSpPr>
        <p:spPr>
          <a:xfrm>
            <a:off x="6142904" y="3417332"/>
            <a:ext cx="4593431" cy="725805"/>
          </a:xfrm>
          <a:prstGeom prst="rect">
            <a:avLst/>
          </a:prstGeom>
          <a:noFill/>
          <a:ln/>
        </p:spPr>
        <p:txBody>
          <a:bodyPr wrap="square" lIns="0" tIns="0" rIns="0" bIns="0" rtlCol="0" anchor="t"/>
          <a:lstStyle/>
          <a:p>
            <a:pPr marL="0" indent="0" algn="ctr">
              <a:lnSpc>
                <a:spcPts val="2850"/>
              </a:lnSpc>
              <a:buNone/>
            </a:pPr>
            <a:r>
              <a:rPr lang="en-US" sz="1750">
                <a:solidFill>
                  <a:srgbClr val="2C2821"/>
                </a:solidFill>
                <a:latin typeface="Lora" pitchFamily="34" charset="0"/>
                <a:ea typeface="Lora" pitchFamily="34" charset="-122"/>
                <a:cs typeface="Lora" pitchFamily="34" charset="-120"/>
              </a:rPr>
              <a:t>Execute full migration of approved workloads with rollback capabilities</a:t>
            </a:r>
            <a:endParaRPr lang="en-US" sz="1750"/>
          </a:p>
        </p:txBody>
      </p:sp>
      <p:pic>
        <p:nvPicPr>
          <p:cNvPr id="35" name="Picture 34">
            <a:extLst>
              <a:ext uri="{FF2B5EF4-FFF2-40B4-BE49-F238E27FC236}">
                <a16:creationId xmlns:a16="http://schemas.microsoft.com/office/drawing/2014/main" id="{BB2E77FE-9BD4-429A-59A3-1B0558EA7FC0}"/>
              </a:ext>
            </a:extLst>
          </p:cNvPr>
          <p:cNvPicPr>
            <a:picLocks noChangeAspect="1"/>
          </p:cNvPicPr>
          <p:nvPr/>
        </p:nvPicPr>
        <p:blipFill>
          <a:blip r:embed="rId5"/>
          <a:stretch>
            <a:fillRect/>
          </a:stretch>
        </p:blipFill>
        <p:spPr>
          <a:xfrm>
            <a:off x="8451508" y="4268799"/>
            <a:ext cx="48772" cy="524301"/>
          </a:xfrm>
          <a:prstGeom prst="rect">
            <a:avLst/>
          </a:prstGeom>
        </p:spPr>
      </p:pic>
      <p:pic>
        <p:nvPicPr>
          <p:cNvPr id="36" name="Picture 35">
            <a:extLst>
              <a:ext uri="{FF2B5EF4-FFF2-40B4-BE49-F238E27FC236}">
                <a16:creationId xmlns:a16="http://schemas.microsoft.com/office/drawing/2014/main" id="{F76598EB-1BBE-26AE-D71B-5A5BDC57570C}"/>
              </a:ext>
            </a:extLst>
          </p:cNvPr>
          <p:cNvPicPr>
            <a:picLocks noChangeAspect="1"/>
          </p:cNvPicPr>
          <p:nvPr/>
        </p:nvPicPr>
        <p:blipFill>
          <a:blip r:embed="rId4"/>
          <a:stretch>
            <a:fillRect/>
          </a:stretch>
        </p:blipFill>
        <p:spPr>
          <a:xfrm>
            <a:off x="5137824" y="4764216"/>
            <a:ext cx="512108" cy="512108"/>
          </a:xfrm>
          <a:prstGeom prst="rect">
            <a:avLst/>
          </a:prstGeom>
        </p:spPr>
      </p:pic>
      <p:pic>
        <p:nvPicPr>
          <p:cNvPr id="37" name="Picture 36">
            <a:extLst>
              <a:ext uri="{FF2B5EF4-FFF2-40B4-BE49-F238E27FC236}">
                <a16:creationId xmlns:a16="http://schemas.microsoft.com/office/drawing/2014/main" id="{9D65F500-E463-538F-F45C-91515855CC32}"/>
              </a:ext>
            </a:extLst>
          </p:cNvPr>
          <p:cNvPicPr>
            <a:picLocks noChangeAspect="1"/>
          </p:cNvPicPr>
          <p:nvPr/>
        </p:nvPicPr>
        <p:blipFill>
          <a:blip r:embed="rId4"/>
          <a:stretch>
            <a:fillRect/>
          </a:stretch>
        </p:blipFill>
        <p:spPr>
          <a:xfrm>
            <a:off x="8232337" y="4764216"/>
            <a:ext cx="512108" cy="512108"/>
          </a:xfrm>
          <a:prstGeom prst="rect">
            <a:avLst/>
          </a:prstGeom>
        </p:spPr>
      </p:pic>
      <p:pic>
        <p:nvPicPr>
          <p:cNvPr id="38" name="Picture 37">
            <a:extLst>
              <a:ext uri="{FF2B5EF4-FFF2-40B4-BE49-F238E27FC236}">
                <a16:creationId xmlns:a16="http://schemas.microsoft.com/office/drawing/2014/main" id="{3C2A9481-DFD7-C115-180E-0C9F8BD57AAF}"/>
              </a:ext>
            </a:extLst>
          </p:cNvPr>
          <p:cNvPicPr>
            <a:picLocks noChangeAspect="1"/>
          </p:cNvPicPr>
          <p:nvPr/>
        </p:nvPicPr>
        <p:blipFill>
          <a:blip r:embed="rId4"/>
          <a:stretch>
            <a:fillRect/>
          </a:stretch>
        </p:blipFill>
        <p:spPr>
          <a:xfrm>
            <a:off x="11515004" y="4764216"/>
            <a:ext cx="512108" cy="512108"/>
          </a:xfrm>
          <a:prstGeom prst="rect">
            <a:avLst/>
          </a:prstGeom>
        </p:spPr>
      </p:pic>
      <p:pic>
        <p:nvPicPr>
          <p:cNvPr id="39" name="Picture 38">
            <a:extLst>
              <a:ext uri="{FF2B5EF4-FFF2-40B4-BE49-F238E27FC236}">
                <a16:creationId xmlns:a16="http://schemas.microsoft.com/office/drawing/2014/main" id="{7341F110-9046-CE0C-BFEA-6A2A7593E7C9}"/>
              </a:ext>
            </a:extLst>
          </p:cNvPr>
          <p:cNvPicPr>
            <a:picLocks noChangeAspect="1"/>
          </p:cNvPicPr>
          <p:nvPr/>
        </p:nvPicPr>
        <p:blipFill>
          <a:blip r:embed="rId6"/>
          <a:stretch>
            <a:fillRect/>
          </a:stretch>
        </p:blipFill>
        <p:spPr>
          <a:xfrm>
            <a:off x="5351202" y="5276324"/>
            <a:ext cx="42676" cy="530398"/>
          </a:xfrm>
          <a:prstGeom prst="rect">
            <a:avLst/>
          </a:prstGeom>
        </p:spPr>
      </p:pic>
      <p:pic>
        <p:nvPicPr>
          <p:cNvPr id="40" name="Picture 39">
            <a:extLst>
              <a:ext uri="{FF2B5EF4-FFF2-40B4-BE49-F238E27FC236}">
                <a16:creationId xmlns:a16="http://schemas.microsoft.com/office/drawing/2014/main" id="{56644B3A-9CC7-5CEC-5B98-EA2B0EC9C7D2}"/>
              </a:ext>
            </a:extLst>
          </p:cNvPr>
          <p:cNvPicPr>
            <a:picLocks noChangeAspect="1"/>
          </p:cNvPicPr>
          <p:nvPr/>
        </p:nvPicPr>
        <p:blipFill>
          <a:blip r:embed="rId6"/>
          <a:stretch>
            <a:fillRect/>
          </a:stretch>
        </p:blipFill>
        <p:spPr>
          <a:xfrm>
            <a:off x="11771058" y="5276324"/>
            <a:ext cx="42676" cy="530398"/>
          </a:xfrm>
          <a:prstGeom prst="rect">
            <a:avLst/>
          </a:prstGeom>
        </p:spPr>
      </p:pic>
      <p:sp>
        <p:nvSpPr>
          <p:cNvPr id="42" name="Text 12">
            <a:extLst>
              <a:ext uri="{FF2B5EF4-FFF2-40B4-BE49-F238E27FC236}">
                <a16:creationId xmlns:a16="http://schemas.microsoft.com/office/drawing/2014/main" id="{12F10425-255E-49A5-8B4F-D89BD5E7C773}"/>
              </a:ext>
            </a:extLst>
          </p:cNvPr>
          <p:cNvSpPr/>
          <p:nvPr/>
        </p:nvSpPr>
        <p:spPr>
          <a:xfrm>
            <a:off x="3097162" y="6402705"/>
            <a:ext cx="4593431" cy="725805"/>
          </a:xfrm>
          <a:prstGeom prst="rect">
            <a:avLst/>
          </a:prstGeom>
          <a:noFill/>
          <a:ln/>
        </p:spPr>
        <p:txBody>
          <a:bodyPr wrap="square" lIns="0" tIns="0" rIns="0" bIns="0" rtlCol="0" anchor="t"/>
          <a:lstStyle/>
          <a:p>
            <a:pPr marL="0" indent="0" algn="ctr">
              <a:lnSpc>
                <a:spcPts val="2850"/>
              </a:lnSpc>
              <a:buNone/>
            </a:pPr>
            <a:r>
              <a:rPr lang="en-US" sz="1750">
                <a:solidFill>
                  <a:srgbClr val="2C2821"/>
                </a:solidFill>
                <a:latin typeface="Lora" pitchFamily="34" charset="0"/>
                <a:ea typeface="Lora" pitchFamily="34" charset="-122"/>
                <a:cs typeface="Lora" pitchFamily="34" charset="-120"/>
              </a:rPr>
              <a:t>Migrate low-risk, non-sensitive workloads to validate approach and build expertise</a:t>
            </a:r>
            <a:endParaRPr lang="en-US" sz="1750"/>
          </a:p>
        </p:txBody>
      </p:sp>
      <p:sp>
        <p:nvSpPr>
          <p:cNvPr id="43" name="Text 21">
            <a:extLst>
              <a:ext uri="{FF2B5EF4-FFF2-40B4-BE49-F238E27FC236}">
                <a16:creationId xmlns:a16="http://schemas.microsoft.com/office/drawing/2014/main" id="{23D018D7-1E9F-06C1-B8DC-2FD2A4405276}"/>
              </a:ext>
            </a:extLst>
          </p:cNvPr>
          <p:cNvSpPr/>
          <p:nvPr/>
        </p:nvSpPr>
        <p:spPr>
          <a:xfrm>
            <a:off x="10180127" y="5819886"/>
            <a:ext cx="2835235" cy="354330"/>
          </a:xfrm>
          <a:prstGeom prst="rect">
            <a:avLst/>
          </a:prstGeom>
          <a:noFill/>
          <a:ln/>
        </p:spPr>
        <p:txBody>
          <a:bodyPr wrap="none" lIns="0" tIns="0" rIns="0" bIns="0" rtlCol="0" anchor="t"/>
          <a:lstStyle/>
          <a:p>
            <a:pPr algn="ctr">
              <a:lnSpc>
                <a:spcPts val="2750"/>
              </a:lnSpc>
            </a:pPr>
            <a:r>
              <a:rPr lang="en-US" sz="2400">
                <a:solidFill>
                  <a:srgbClr val="405449"/>
                </a:solidFill>
                <a:latin typeface="Nobile" pitchFamily="34" charset="0"/>
                <a:ea typeface="Nobile" pitchFamily="34" charset="-122"/>
                <a:cs typeface="Nobile" pitchFamily="34" charset="-120"/>
              </a:rPr>
              <a:t>Phase 4: Optimize</a:t>
            </a:r>
            <a:endParaRPr lang="en-US" sz="2400"/>
          </a:p>
        </p:txBody>
      </p:sp>
      <p:sp>
        <p:nvSpPr>
          <p:cNvPr id="44" name="Text 22">
            <a:extLst>
              <a:ext uri="{FF2B5EF4-FFF2-40B4-BE49-F238E27FC236}">
                <a16:creationId xmlns:a16="http://schemas.microsoft.com/office/drawing/2014/main" id="{231C74EB-7643-0979-EC29-E5EFC0F9387D}"/>
              </a:ext>
            </a:extLst>
          </p:cNvPr>
          <p:cNvSpPr/>
          <p:nvPr/>
        </p:nvSpPr>
        <p:spPr>
          <a:xfrm>
            <a:off x="9381053" y="6261175"/>
            <a:ext cx="4593431" cy="725805"/>
          </a:xfrm>
          <a:prstGeom prst="rect">
            <a:avLst/>
          </a:prstGeom>
          <a:noFill/>
          <a:ln/>
        </p:spPr>
        <p:txBody>
          <a:bodyPr wrap="square" lIns="0" tIns="0" rIns="0" bIns="0" rtlCol="0" anchor="t"/>
          <a:lstStyle/>
          <a:p>
            <a:pPr marL="0" indent="0" algn="ctr">
              <a:lnSpc>
                <a:spcPts val="2850"/>
              </a:lnSpc>
              <a:buNone/>
            </a:pPr>
            <a:r>
              <a:rPr lang="en-US" sz="1750">
                <a:solidFill>
                  <a:srgbClr val="2C2821"/>
                </a:solidFill>
                <a:latin typeface="Lora" pitchFamily="34" charset="0"/>
                <a:ea typeface="Lora" pitchFamily="34" charset="-122"/>
                <a:cs typeface="Lora" pitchFamily="34" charset="-120"/>
              </a:rPr>
              <a:t>Fine-tune performance, costs, and security posture across hybrid environment</a:t>
            </a:r>
            <a:endParaRPr lang="en-US" sz="1750"/>
          </a:p>
        </p:txBody>
      </p:sp>
      <p:pic>
        <p:nvPicPr>
          <p:cNvPr id="45" name="Picture 44">
            <a:extLst>
              <a:ext uri="{FF2B5EF4-FFF2-40B4-BE49-F238E27FC236}">
                <a16:creationId xmlns:a16="http://schemas.microsoft.com/office/drawing/2014/main" id="{9EFDDF97-5579-290D-B1A6-ADCE420B02E0}"/>
              </a:ext>
            </a:extLst>
          </p:cNvPr>
          <p:cNvPicPr>
            <a:picLocks noChangeAspect="1"/>
          </p:cNvPicPr>
          <p:nvPr/>
        </p:nvPicPr>
        <p:blipFill>
          <a:blip r:embed="rId7"/>
          <a:stretch>
            <a:fillRect/>
          </a:stretch>
        </p:blipFill>
        <p:spPr>
          <a:xfrm>
            <a:off x="2568290" y="4678863"/>
            <a:ext cx="597460" cy="713294"/>
          </a:xfrm>
          <a:prstGeom prst="rect">
            <a:avLst/>
          </a:prstGeom>
        </p:spPr>
      </p:pic>
      <p:pic>
        <p:nvPicPr>
          <p:cNvPr id="46" name="Picture 45">
            <a:extLst>
              <a:ext uri="{FF2B5EF4-FFF2-40B4-BE49-F238E27FC236}">
                <a16:creationId xmlns:a16="http://schemas.microsoft.com/office/drawing/2014/main" id="{7891F4ED-D6CD-44E5-B8E5-9629F9F2FB53}"/>
              </a:ext>
            </a:extLst>
          </p:cNvPr>
          <p:cNvPicPr>
            <a:picLocks noChangeAspect="1"/>
          </p:cNvPicPr>
          <p:nvPr/>
        </p:nvPicPr>
        <p:blipFill>
          <a:blip r:embed="rId8"/>
          <a:stretch>
            <a:fillRect/>
          </a:stretch>
        </p:blipFill>
        <p:spPr>
          <a:xfrm>
            <a:off x="5101583" y="4678863"/>
            <a:ext cx="597460" cy="707197"/>
          </a:xfrm>
          <a:prstGeom prst="rect">
            <a:avLst/>
          </a:prstGeom>
        </p:spPr>
      </p:pic>
      <p:pic>
        <p:nvPicPr>
          <p:cNvPr id="47" name="Picture 46">
            <a:extLst>
              <a:ext uri="{FF2B5EF4-FFF2-40B4-BE49-F238E27FC236}">
                <a16:creationId xmlns:a16="http://schemas.microsoft.com/office/drawing/2014/main" id="{6E5110F4-9965-9226-6FD8-DD228BCA8EBE}"/>
              </a:ext>
            </a:extLst>
          </p:cNvPr>
          <p:cNvPicPr>
            <a:picLocks noChangeAspect="1"/>
          </p:cNvPicPr>
          <p:nvPr/>
        </p:nvPicPr>
        <p:blipFill>
          <a:blip r:embed="rId9"/>
          <a:stretch>
            <a:fillRect/>
          </a:stretch>
        </p:blipFill>
        <p:spPr>
          <a:xfrm>
            <a:off x="8180267" y="4678863"/>
            <a:ext cx="597460" cy="713294"/>
          </a:xfrm>
          <a:prstGeom prst="rect">
            <a:avLst/>
          </a:prstGeom>
        </p:spPr>
      </p:pic>
      <p:pic>
        <p:nvPicPr>
          <p:cNvPr id="48" name="Picture 47">
            <a:extLst>
              <a:ext uri="{FF2B5EF4-FFF2-40B4-BE49-F238E27FC236}">
                <a16:creationId xmlns:a16="http://schemas.microsoft.com/office/drawing/2014/main" id="{B60CC574-ADB7-CA7A-7F78-4D38FE2C4912}"/>
              </a:ext>
            </a:extLst>
          </p:cNvPr>
          <p:cNvPicPr>
            <a:picLocks noChangeAspect="1"/>
          </p:cNvPicPr>
          <p:nvPr/>
        </p:nvPicPr>
        <p:blipFill>
          <a:blip r:embed="rId10"/>
          <a:stretch>
            <a:fillRect/>
          </a:stretch>
        </p:blipFill>
        <p:spPr>
          <a:xfrm>
            <a:off x="11487509" y="4672766"/>
            <a:ext cx="597460" cy="713294"/>
          </a:xfrm>
          <a:prstGeom prst="rect">
            <a:avLst/>
          </a:prstGeom>
        </p:spPr>
      </p:pic>
      <p:sp>
        <p:nvSpPr>
          <p:cNvPr id="3" name="Text 16">
            <a:extLst>
              <a:ext uri="{FF2B5EF4-FFF2-40B4-BE49-F238E27FC236}">
                <a16:creationId xmlns:a16="http://schemas.microsoft.com/office/drawing/2014/main" id="{BA99496B-1CA0-42FB-6C17-0A9F5FF4EBBA}"/>
              </a:ext>
            </a:extLst>
          </p:cNvPr>
          <p:cNvSpPr/>
          <p:nvPr/>
        </p:nvSpPr>
        <p:spPr>
          <a:xfrm>
            <a:off x="4018249" y="5932542"/>
            <a:ext cx="2835235" cy="354330"/>
          </a:xfrm>
          <a:prstGeom prst="rect">
            <a:avLst/>
          </a:prstGeom>
          <a:noFill/>
          <a:ln/>
        </p:spPr>
        <p:txBody>
          <a:bodyPr wrap="none" lIns="0" tIns="0" rIns="0" bIns="0" rtlCol="0" anchor="t"/>
          <a:lstStyle/>
          <a:p>
            <a:pPr algn="ctr">
              <a:lnSpc>
                <a:spcPts val="2750"/>
              </a:lnSpc>
            </a:pPr>
            <a:r>
              <a:rPr lang="en-US" sz="2400">
                <a:solidFill>
                  <a:srgbClr val="405449"/>
                </a:solidFill>
                <a:latin typeface="Nobile" pitchFamily="34" charset="0"/>
                <a:ea typeface="Nobile" pitchFamily="34" charset="-122"/>
                <a:cs typeface="Nobile" pitchFamily="34" charset="-120"/>
              </a:rPr>
              <a:t>Phase 2: Pilot</a:t>
            </a:r>
            <a:endParaRPr 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398329" y="670322"/>
            <a:ext cx="7827645" cy="556855"/>
          </a:xfrm>
          <a:prstGeom prst="rect">
            <a:avLst/>
          </a:prstGeom>
          <a:noFill/>
          <a:ln/>
        </p:spPr>
        <p:txBody>
          <a:bodyPr wrap="none" lIns="0" tIns="0" rIns="0" bIns="0" rtlCol="0" anchor="t"/>
          <a:lstStyle/>
          <a:p>
            <a:pPr>
              <a:lnSpc>
                <a:spcPts val="5550"/>
              </a:lnSpc>
            </a:pPr>
            <a:r>
              <a:rPr lang="en-US" sz="4400" dirty="0">
                <a:solidFill>
                  <a:srgbClr val="233E32"/>
                </a:solidFill>
                <a:latin typeface="Alice" pitchFamily="34" charset="0"/>
                <a:ea typeface="Alice" pitchFamily="34" charset="-122"/>
                <a:cs typeface="Alice" pitchFamily="34" charset="-120"/>
              </a:rPr>
              <a:t>Strategic Data Segmentation</a:t>
            </a:r>
          </a:p>
        </p:txBody>
      </p:sp>
      <p:pic>
        <p:nvPicPr>
          <p:cNvPr id="3" name="Image 0" descr="preencoded.png"/>
          <p:cNvPicPr>
            <a:picLocks noChangeAspect="1"/>
          </p:cNvPicPr>
          <p:nvPr/>
        </p:nvPicPr>
        <p:blipFill>
          <a:blip r:embed="rId3"/>
          <a:stretch>
            <a:fillRect/>
          </a:stretch>
        </p:blipFill>
        <p:spPr>
          <a:xfrm>
            <a:off x="-1" y="0"/>
            <a:ext cx="7273637" cy="8227501"/>
          </a:xfrm>
          <a:prstGeom prst="rect">
            <a:avLst/>
          </a:prstGeom>
        </p:spPr>
      </p:pic>
      <p:sp>
        <p:nvSpPr>
          <p:cNvPr id="4" name="Text 1"/>
          <p:cNvSpPr/>
          <p:nvPr/>
        </p:nvSpPr>
        <p:spPr>
          <a:xfrm>
            <a:off x="7540228" y="1492329"/>
            <a:ext cx="2803088" cy="278368"/>
          </a:xfrm>
          <a:prstGeom prst="rect">
            <a:avLst/>
          </a:prstGeom>
          <a:noFill/>
          <a:ln/>
        </p:spPr>
        <p:txBody>
          <a:bodyPr wrap="none" lIns="0" tIns="0" rIns="0" bIns="0" rtlCol="0" anchor="t"/>
          <a:lstStyle/>
          <a:p>
            <a:pPr marL="0" indent="0" algn="l">
              <a:lnSpc>
                <a:spcPts val="2150"/>
              </a:lnSpc>
              <a:buNone/>
            </a:pPr>
            <a:r>
              <a:rPr lang="en-US" sz="1750" b="1">
                <a:solidFill>
                  <a:srgbClr val="3B4540"/>
                </a:solidFill>
                <a:latin typeface="Fraunces Extra Bold" pitchFamily="34" charset="0"/>
                <a:ea typeface="Fraunces Extra Bold" pitchFamily="34" charset="-122"/>
                <a:cs typeface="Fraunces Extra Bold" pitchFamily="34" charset="-120"/>
              </a:rPr>
              <a:t>What Stays On-Premises</a:t>
            </a:r>
            <a:endParaRPr lang="en-US" sz="1750"/>
          </a:p>
        </p:txBody>
      </p:sp>
      <p:sp>
        <p:nvSpPr>
          <p:cNvPr id="5" name="Text 2"/>
          <p:cNvSpPr/>
          <p:nvPr/>
        </p:nvSpPr>
        <p:spPr>
          <a:xfrm>
            <a:off x="7540228" y="1948815"/>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a:solidFill>
                  <a:srgbClr val="405449"/>
                </a:solidFill>
                <a:latin typeface="Nobile" pitchFamily="34" charset="0"/>
                <a:ea typeface="Nobile" pitchFamily="34" charset="-122"/>
                <a:cs typeface="Nobile" pitchFamily="34" charset="-120"/>
              </a:rPr>
              <a:t>Proprietary research data and intellectual property</a:t>
            </a:r>
            <a:endParaRPr lang="en-US" sz="1400"/>
          </a:p>
        </p:txBody>
      </p:sp>
      <p:sp>
        <p:nvSpPr>
          <p:cNvPr id="6" name="Text 3"/>
          <p:cNvSpPr/>
          <p:nvPr/>
        </p:nvSpPr>
        <p:spPr>
          <a:xfrm>
            <a:off x="7540228" y="2296239"/>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a:solidFill>
                  <a:srgbClr val="405449"/>
                </a:solidFill>
                <a:latin typeface="Nobile" pitchFamily="34" charset="0"/>
                <a:ea typeface="Nobile" pitchFamily="34" charset="-122"/>
                <a:cs typeface="Nobile" pitchFamily="34" charset="-120"/>
              </a:rPr>
              <a:t>Patient information and clinical trial data</a:t>
            </a:r>
            <a:endParaRPr lang="en-US" sz="1400"/>
          </a:p>
        </p:txBody>
      </p:sp>
      <p:sp>
        <p:nvSpPr>
          <p:cNvPr id="7" name="Text 4"/>
          <p:cNvSpPr/>
          <p:nvPr/>
        </p:nvSpPr>
        <p:spPr>
          <a:xfrm>
            <a:off x="7540228" y="2643664"/>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a:solidFill>
                  <a:srgbClr val="405449"/>
                </a:solidFill>
                <a:latin typeface="Nobile" pitchFamily="34" charset="0"/>
                <a:ea typeface="Nobile" pitchFamily="34" charset="-122"/>
                <a:cs typeface="Nobile" pitchFamily="34" charset="-120"/>
              </a:rPr>
              <a:t>Regulated compounds and formula databases</a:t>
            </a:r>
            <a:endParaRPr lang="en-US" sz="1400"/>
          </a:p>
        </p:txBody>
      </p:sp>
      <p:sp>
        <p:nvSpPr>
          <p:cNvPr id="8" name="Text 5"/>
          <p:cNvSpPr/>
          <p:nvPr/>
        </p:nvSpPr>
        <p:spPr>
          <a:xfrm>
            <a:off x="7540228" y="2991088"/>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a:solidFill>
                  <a:srgbClr val="405449"/>
                </a:solidFill>
                <a:latin typeface="Nobile" pitchFamily="34" charset="0"/>
                <a:ea typeface="Nobile" pitchFamily="34" charset="-122"/>
                <a:cs typeface="Nobile" pitchFamily="34" charset="-120"/>
              </a:rPr>
              <a:t>Core R&amp;D computational models</a:t>
            </a:r>
            <a:endParaRPr lang="en-US" sz="1400"/>
          </a:p>
        </p:txBody>
      </p:sp>
      <p:sp>
        <p:nvSpPr>
          <p:cNvPr id="9" name="Text 6"/>
          <p:cNvSpPr/>
          <p:nvPr/>
        </p:nvSpPr>
        <p:spPr>
          <a:xfrm>
            <a:off x="7540228" y="3454360"/>
            <a:ext cx="2373511" cy="278368"/>
          </a:xfrm>
          <a:prstGeom prst="rect">
            <a:avLst/>
          </a:prstGeom>
          <a:noFill/>
          <a:ln/>
        </p:spPr>
        <p:txBody>
          <a:bodyPr wrap="none" lIns="0" tIns="0" rIns="0" bIns="0" rtlCol="0" anchor="t"/>
          <a:lstStyle/>
          <a:p>
            <a:pPr marL="0" indent="0" algn="l">
              <a:lnSpc>
                <a:spcPts val="2150"/>
              </a:lnSpc>
              <a:buNone/>
            </a:pPr>
            <a:r>
              <a:rPr lang="en-US" sz="1750" b="1">
                <a:solidFill>
                  <a:srgbClr val="3B4540"/>
                </a:solidFill>
                <a:latin typeface="Fraunces Extra Bold" pitchFamily="34" charset="0"/>
                <a:ea typeface="Fraunces Extra Bold" pitchFamily="34" charset="-122"/>
                <a:cs typeface="Fraunces Extra Bold" pitchFamily="34" charset="-120"/>
              </a:rPr>
              <a:t>What Moves to Cloud</a:t>
            </a:r>
            <a:endParaRPr lang="en-US" sz="1750"/>
          </a:p>
        </p:txBody>
      </p:sp>
      <p:sp>
        <p:nvSpPr>
          <p:cNvPr id="10" name="Text 7"/>
          <p:cNvSpPr/>
          <p:nvPr/>
        </p:nvSpPr>
        <p:spPr>
          <a:xfrm>
            <a:off x="7540228" y="3910846"/>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a:solidFill>
                  <a:srgbClr val="405449"/>
                </a:solidFill>
                <a:latin typeface="Nobile" pitchFamily="34" charset="0"/>
                <a:ea typeface="Nobile" pitchFamily="34" charset="-122"/>
                <a:cs typeface="Nobile" pitchFamily="34" charset="-120"/>
              </a:rPr>
              <a:t>Collaboration tools and productivity software</a:t>
            </a:r>
            <a:endParaRPr lang="en-US" sz="1400"/>
          </a:p>
        </p:txBody>
      </p:sp>
      <p:sp>
        <p:nvSpPr>
          <p:cNvPr id="11" name="Text 8"/>
          <p:cNvSpPr/>
          <p:nvPr/>
        </p:nvSpPr>
        <p:spPr>
          <a:xfrm>
            <a:off x="7540228" y="4258270"/>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a:solidFill>
                  <a:srgbClr val="405449"/>
                </a:solidFill>
                <a:latin typeface="Nobile" pitchFamily="34" charset="0"/>
                <a:ea typeface="Nobile" pitchFamily="34" charset="-122"/>
                <a:cs typeface="Nobile" pitchFamily="34" charset="-120"/>
              </a:rPr>
              <a:t>Non-sensitive analytics and reporting</a:t>
            </a:r>
            <a:endParaRPr lang="en-US" sz="1400"/>
          </a:p>
        </p:txBody>
      </p:sp>
      <p:sp>
        <p:nvSpPr>
          <p:cNvPr id="12" name="Text 9"/>
          <p:cNvSpPr/>
          <p:nvPr/>
        </p:nvSpPr>
        <p:spPr>
          <a:xfrm>
            <a:off x="7540228" y="4605695"/>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a:solidFill>
                  <a:srgbClr val="405449"/>
                </a:solidFill>
                <a:latin typeface="Nobile" pitchFamily="34" charset="0"/>
                <a:ea typeface="Nobile" pitchFamily="34" charset="-122"/>
                <a:cs typeface="Nobile" pitchFamily="34" charset="-120"/>
              </a:rPr>
              <a:t>Development and testing environments</a:t>
            </a:r>
            <a:endParaRPr lang="en-US" sz="1400"/>
          </a:p>
        </p:txBody>
      </p:sp>
      <p:sp>
        <p:nvSpPr>
          <p:cNvPr id="13" name="Text 10"/>
          <p:cNvSpPr/>
          <p:nvPr/>
        </p:nvSpPr>
        <p:spPr>
          <a:xfrm>
            <a:off x="7540228" y="4953119"/>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a:solidFill>
                  <a:srgbClr val="405449"/>
                </a:solidFill>
                <a:latin typeface="Nobile" pitchFamily="34" charset="0"/>
                <a:ea typeface="Nobile" pitchFamily="34" charset="-122"/>
                <a:cs typeface="Nobile" pitchFamily="34" charset="-120"/>
              </a:rPr>
              <a:t>Administrative and HR systems</a:t>
            </a:r>
            <a:endParaRPr lang="en-US" sz="1400"/>
          </a:p>
        </p:txBody>
      </p:sp>
      <p:sp>
        <p:nvSpPr>
          <p:cNvPr id="14" name="Text 11"/>
          <p:cNvSpPr/>
          <p:nvPr/>
        </p:nvSpPr>
        <p:spPr>
          <a:xfrm>
            <a:off x="623768" y="8389739"/>
            <a:ext cx="13382863" cy="285155"/>
          </a:xfrm>
          <a:prstGeom prst="rect">
            <a:avLst/>
          </a:prstGeom>
          <a:noFill/>
          <a:ln/>
        </p:spPr>
        <p:txBody>
          <a:bodyPr wrap="none" lIns="0" tIns="0" rIns="0" bIns="0" rtlCol="0" anchor="t"/>
          <a:lstStyle/>
          <a:p>
            <a:pPr marL="0" indent="0" algn="l">
              <a:lnSpc>
                <a:spcPts val="2200"/>
              </a:lnSpc>
              <a:buNone/>
            </a:pPr>
            <a:r>
              <a:rPr lang="en-US" sz="1400">
                <a:solidFill>
                  <a:srgbClr val="405449"/>
                </a:solidFill>
                <a:latin typeface="Nobile" pitchFamily="34" charset="0"/>
                <a:ea typeface="Nobile" pitchFamily="34" charset="-122"/>
                <a:cs typeface="Nobile" pitchFamily="34" charset="-120"/>
              </a:rPr>
              <a:t>This strategic separation ensures compliance while unlocking cloud benefits where they matter most.</a:t>
            </a:r>
            <a:endParaRPr 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9491" y="699492"/>
            <a:ext cx="7765018" cy="1231344"/>
          </a:xfrm>
          <a:prstGeom prst="rect">
            <a:avLst/>
          </a:prstGeom>
          <a:noFill/>
          <a:ln/>
        </p:spPr>
        <p:txBody>
          <a:bodyPr wrap="square" lIns="0" tIns="0" rIns="0" bIns="0" rtlCol="0" anchor="t"/>
          <a:lstStyle/>
          <a:p>
            <a:pPr>
              <a:lnSpc>
                <a:spcPts val="5550"/>
              </a:lnSpc>
            </a:pPr>
            <a:r>
              <a:rPr lang="en-US" sz="4400">
                <a:solidFill>
                  <a:srgbClr val="233E32"/>
                </a:solidFill>
                <a:latin typeface="Alice" pitchFamily="34" charset="0"/>
                <a:ea typeface="Alice" pitchFamily="34" charset="-122"/>
                <a:cs typeface="Alice" pitchFamily="34" charset="-120"/>
              </a:rPr>
              <a:t>Key Benefits of Hybrid Cloud</a:t>
            </a:r>
            <a:endParaRPr lang="en-US" sz="4400"/>
          </a:p>
        </p:txBody>
      </p:sp>
      <p:sp>
        <p:nvSpPr>
          <p:cNvPr id="4" name="Shape 1"/>
          <p:cNvSpPr/>
          <p:nvPr/>
        </p:nvSpPr>
        <p:spPr>
          <a:xfrm>
            <a:off x="689491" y="2226231"/>
            <a:ext cx="3784044" cy="2868692"/>
          </a:xfrm>
          <a:prstGeom prst="roundRect">
            <a:avLst>
              <a:gd name="adj" fmla="val 6181"/>
            </a:avLst>
          </a:prstGeom>
          <a:solidFill>
            <a:srgbClr val="E8F3E8"/>
          </a:solidFill>
          <a:ln/>
        </p:spPr>
        <p:txBody>
          <a:bodyPr/>
          <a:lstStyle/>
          <a:p>
            <a:endParaRPr lang="en-US"/>
          </a:p>
        </p:txBody>
      </p:sp>
      <p:sp>
        <p:nvSpPr>
          <p:cNvPr id="5" name="Shape 2"/>
          <p:cNvSpPr/>
          <p:nvPr/>
        </p:nvSpPr>
        <p:spPr>
          <a:xfrm>
            <a:off x="886420" y="2423160"/>
            <a:ext cx="590907" cy="590907"/>
          </a:xfrm>
          <a:prstGeom prst="roundRect">
            <a:avLst>
              <a:gd name="adj" fmla="val 15472969"/>
            </a:avLst>
          </a:prstGeom>
          <a:solidFill>
            <a:srgbClr val="438951"/>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941" y="2585561"/>
            <a:ext cx="265867" cy="265867"/>
          </a:xfrm>
          <a:prstGeom prst="rect">
            <a:avLst/>
          </a:prstGeom>
        </p:spPr>
      </p:pic>
      <p:sp>
        <p:nvSpPr>
          <p:cNvPr id="7" name="Text 3"/>
          <p:cNvSpPr/>
          <p:nvPr/>
        </p:nvSpPr>
        <p:spPr>
          <a:xfrm>
            <a:off x="886420" y="3210997"/>
            <a:ext cx="2462451" cy="307777"/>
          </a:xfrm>
          <a:prstGeom prst="rect">
            <a:avLst/>
          </a:prstGeom>
          <a:noFill/>
          <a:ln/>
        </p:spPr>
        <p:txBody>
          <a:bodyPr wrap="none" lIns="0" tIns="0" rIns="0" bIns="0" rtlCol="0" anchor="t"/>
          <a:lstStyle/>
          <a:p>
            <a:pPr marL="0" indent="0" algn="l">
              <a:lnSpc>
                <a:spcPts val="2400"/>
              </a:lnSpc>
              <a:buNone/>
            </a:pPr>
            <a:r>
              <a:rPr lang="en-US" sz="1900" b="1">
                <a:solidFill>
                  <a:srgbClr val="405449"/>
                </a:solidFill>
                <a:latin typeface="Fraunces Extra Bold" pitchFamily="34" charset="0"/>
                <a:ea typeface="Fraunces Extra Bold" pitchFamily="34" charset="-122"/>
                <a:cs typeface="Fraunces Extra Bold" pitchFamily="34" charset="-120"/>
              </a:rPr>
              <a:t>Infinite Scalability</a:t>
            </a:r>
            <a:endParaRPr lang="en-US" sz="1900"/>
          </a:p>
        </p:txBody>
      </p:sp>
      <p:sp>
        <p:nvSpPr>
          <p:cNvPr id="8" name="Text 4"/>
          <p:cNvSpPr/>
          <p:nvPr/>
        </p:nvSpPr>
        <p:spPr>
          <a:xfrm>
            <a:off x="886420" y="3636883"/>
            <a:ext cx="3390186" cy="1261110"/>
          </a:xfrm>
          <a:prstGeom prst="rect">
            <a:avLst/>
          </a:prstGeom>
          <a:noFill/>
          <a:ln/>
        </p:spPr>
        <p:txBody>
          <a:bodyPr wrap="square" lIns="0" tIns="0" rIns="0" bIns="0" rtlCol="0" anchor="t"/>
          <a:lstStyle/>
          <a:p>
            <a:pPr marL="0" indent="0" algn="l">
              <a:lnSpc>
                <a:spcPts val="2450"/>
              </a:lnSpc>
              <a:buNone/>
            </a:pPr>
            <a:r>
              <a:rPr lang="en-US" sz="1550">
                <a:solidFill>
                  <a:srgbClr val="405449"/>
                </a:solidFill>
                <a:latin typeface="Nobile" pitchFamily="34" charset="0"/>
                <a:ea typeface="Nobile" pitchFamily="34" charset="-122"/>
                <a:cs typeface="Nobile" pitchFamily="34" charset="-120"/>
              </a:rPr>
              <a:t>Scale computational resources up or down instantly based on research demands—no more waiting for hardware procurement.</a:t>
            </a:r>
            <a:endParaRPr lang="en-US" sz="1550"/>
          </a:p>
        </p:txBody>
      </p:sp>
      <p:sp>
        <p:nvSpPr>
          <p:cNvPr id="9" name="Shape 5"/>
          <p:cNvSpPr/>
          <p:nvPr/>
        </p:nvSpPr>
        <p:spPr>
          <a:xfrm>
            <a:off x="4670465" y="2226231"/>
            <a:ext cx="3784044" cy="2868692"/>
          </a:xfrm>
          <a:prstGeom prst="roundRect">
            <a:avLst>
              <a:gd name="adj" fmla="val 6181"/>
            </a:avLst>
          </a:prstGeom>
          <a:solidFill>
            <a:srgbClr val="E8F3E8"/>
          </a:solidFill>
          <a:ln/>
        </p:spPr>
        <p:txBody>
          <a:bodyPr/>
          <a:lstStyle/>
          <a:p>
            <a:endParaRPr lang="en-US"/>
          </a:p>
        </p:txBody>
      </p:sp>
      <p:sp>
        <p:nvSpPr>
          <p:cNvPr id="10" name="Shape 6"/>
          <p:cNvSpPr/>
          <p:nvPr/>
        </p:nvSpPr>
        <p:spPr>
          <a:xfrm>
            <a:off x="4867394" y="2423160"/>
            <a:ext cx="590907" cy="590907"/>
          </a:xfrm>
          <a:prstGeom prst="roundRect">
            <a:avLst>
              <a:gd name="adj" fmla="val 15472969"/>
            </a:avLst>
          </a:prstGeom>
          <a:solidFill>
            <a:srgbClr val="438951"/>
          </a:solidFill>
          <a:ln/>
        </p:spPr>
        <p:txBody>
          <a:bodyPr/>
          <a:lstStyle/>
          <a:p>
            <a:endParaRPr lang="en-US"/>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9914" y="2585561"/>
            <a:ext cx="265867" cy="265867"/>
          </a:xfrm>
          <a:prstGeom prst="rect">
            <a:avLst/>
          </a:prstGeom>
        </p:spPr>
      </p:pic>
      <p:sp>
        <p:nvSpPr>
          <p:cNvPr id="12" name="Text 7"/>
          <p:cNvSpPr/>
          <p:nvPr/>
        </p:nvSpPr>
        <p:spPr>
          <a:xfrm>
            <a:off x="4867394" y="3210997"/>
            <a:ext cx="2462451" cy="307777"/>
          </a:xfrm>
          <a:prstGeom prst="rect">
            <a:avLst/>
          </a:prstGeom>
          <a:noFill/>
          <a:ln/>
        </p:spPr>
        <p:txBody>
          <a:bodyPr wrap="none" lIns="0" tIns="0" rIns="0" bIns="0" rtlCol="0" anchor="t"/>
          <a:lstStyle/>
          <a:p>
            <a:pPr marL="0" indent="0" algn="l">
              <a:lnSpc>
                <a:spcPts val="2400"/>
              </a:lnSpc>
              <a:buNone/>
            </a:pPr>
            <a:r>
              <a:rPr lang="en-US" sz="1900" b="1">
                <a:solidFill>
                  <a:srgbClr val="405449"/>
                </a:solidFill>
                <a:latin typeface="Fraunces Extra Bold" pitchFamily="34" charset="0"/>
                <a:ea typeface="Fraunces Extra Bold" pitchFamily="34" charset="-122"/>
                <a:cs typeface="Fraunces Extra Bold" pitchFamily="34" charset="-120"/>
              </a:rPr>
              <a:t>Cost Optimization</a:t>
            </a:r>
            <a:endParaRPr lang="en-US" sz="1900"/>
          </a:p>
        </p:txBody>
      </p:sp>
      <p:sp>
        <p:nvSpPr>
          <p:cNvPr id="13" name="Text 8"/>
          <p:cNvSpPr/>
          <p:nvPr/>
        </p:nvSpPr>
        <p:spPr>
          <a:xfrm>
            <a:off x="4867394" y="3636883"/>
            <a:ext cx="3390186" cy="1261110"/>
          </a:xfrm>
          <a:prstGeom prst="rect">
            <a:avLst/>
          </a:prstGeom>
          <a:noFill/>
          <a:ln/>
        </p:spPr>
        <p:txBody>
          <a:bodyPr wrap="square" lIns="0" tIns="0" rIns="0" bIns="0" rtlCol="0" anchor="t"/>
          <a:lstStyle/>
          <a:p>
            <a:pPr marL="0" indent="0" algn="l">
              <a:lnSpc>
                <a:spcPts val="2450"/>
              </a:lnSpc>
              <a:buNone/>
            </a:pPr>
            <a:r>
              <a:rPr lang="en-US" sz="1550">
                <a:solidFill>
                  <a:srgbClr val="405449"/>
                </a:solidFill>
                <a:latin typeface="Nobile" pitchFamily="34" charset="0"/>
                <a:ea typeface="Nobile" pitchFamily="34" charset="-122"/>
                <a:cs typeface="Nobile" pitchFamily="34" charset="-120"/>
              </a:rPr>
              <a:t>Convert capital expenses to operational expenses. Pay only for what you use, reducing waste and improving budget predictability.</a:t>
            </a:r>
            <a:endParaRPr lang="en-US" sz="1550"/>
          </a:p>
        </p:txBody>
      </p:sp>
      <p:sp>
        <p:nvSpPr>
          <p:cNvPr id="14" name="Shape 9"/>
          <p:cNvSpPr/>
          <p:nvPr/>
        </p:nvSpPr>
        <p:spPr>
          <a:xfrm>
            <a:off x="689491" y="5291852"/>
            <a:ext cx="7765018" cy="2238137"/>
          </a:xfrm>
          <a:prstGeom prst="roundRect">
            <a:avLst>
              <a:gd name="adj" fmla="val 7922"/>
            </a:avLst>
          </a:prstGeom>
          <a:solidFill>
            <a:srgbClr val="E8F3E8"/>
          </a:solidFill>
          <a:ln/>
        </p:spPr>
        <p:txBody>
          <a:bodyPr/>
          <a:lstStyle/>
          <a:p>
            <a:endParaRPr lang="en-US"/>
          </a:p>
        </p:txBody>
      </p:sp>
      <p:sp>
        <p:nvSpPr>
          <p:cNvPr id="15" name="Shape 10"/>
          <p:cNvSpPr/>
          <p:nvPr/>
        </p:nvSpPr>
        <p:spPr>
          <a:xfrm>
            <a:off x="886420" y="5488781"/>
            <a:ext cx="590907" cy="590907"/>
          </a:xfrm>
          <a:prstGeom prst="roundRect">
            <a:avLst>
              <a:gd name="adj" fmla="val 15472969"/>
            </a:avLst>
          </a:prstGeom>
          <a:solidFill>
            <a:srgbClr val="438951"/>
          </a:solidFill>
          <a:ln/>
        </p:spPr>
        <p:txBody>
          <a:bodyPr/>
          <a:lstStyle/>
          <a:p>
            <a:endParaRPr lang="en-US"/>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941" y="5651183"/>
            <a:ext cx="265867" cy="265867"/>
          </a:xfrm>
          <a:prstGeom prst="rect">
            <a:avLst/>
          </a:prstGeom>
        </p:spPr>
      </p:pic>
      <p:sp>
        <p:nvSpPr>
          <p:cNvPr id="17" name="Text 11"/>
          <p:cNvSpPr/>
          <p:nvPr/>
        </p:nvSpPr>
        <p:spPr>
          <a:xfrm>
            <a:off x="886420" y="6276618"/>
            <a:ext cx="2599253" cy="307777"/>
          </a:xfrm>
          <a:prstGeom prst="rect">
            <a:avLst/>
          </a:prstGeom>
          <a:noFill/>
          <a:ln/>
        </p:spPr>
        <p:txBody>
          <a:bodyPr wrap="none" lIns="0" tIns="0" rIns="0" bIns="0" rtlCol="0" anchor="t"/>
          <a:lstStyle/>
          <a:p>
            <a:pPr marL="0" indent="0" algn="l">
              <a:lnSpc>
                <a:spcPts val="2400"/>
              </a:lnSpc>
              <a:buNone/>
            </a:pPr>
            <a:r>
              <a:rPr lang="en-US" sz="1900" b="1">
                <a:solidFill>
                  <a:srgbClr val="405449"/>
                </a:solidFill>
                <a:latin typeface="Fraunces Extra Bold" pitchFamily="34" charset="0"/>
                <a:ea typeface="Fraunces Extra Bold" pitchFamily="34" charset="-122"/>
                <a:cs typeface="Fraunces Extra Bold" pitchFamily="34" charset="-120"/>
              </a:rPr>
              <a:t>Enhanced Reliability</a:t>
            </a:r>
            <a:endParaRPr lang="en-US" sz="1900"/>
          </a:p>
        </p:txBody>
      </p:sp>
      <p:sp>
        <p:nvSpPr>
          <p:cNvPr id="18" name="Text 12"/>
          <p:cNvSpPr/>
          <p:nvPr/>
        </p:nvSpPr>
        <p:spPr>
          <a:xfrm>
            <a:off x="886420" y="6702504"/>
            <a:ext cx="7371159" cy="630555"/>
          </a:xfrm>
          <a:prstGeom prst="rect">
            <a:avLst/>
          </a:prstGeom>
          <a:noFill/>
          <a:ln/>
        </p:spPr>
        <p:txBody>
          <a:bodyPr wrap="square" lIns="0" tIns="0" rIns="0" bIns="0" rtlCol="0" anchor="t"/>
          <a:lstStyle/>
          <a:p>
            <a:pPr marL="0" indent="0" algn="l">
              <a:lnSpc>
                <a:spcPts val="2450"/>
              </a:lnSpc>
              <a:buNone/>
            </a:pPr>
            <a:r>
              <a:rPr lang="en-US" sz="1550">
                <a:solidFill>
                  <a:srgbClr val="405449"/>
                </a:solidFill>
                <a:latin typeface="Nobile" pitchFamily="34" charset="0"/>
                <a:ea typeface="Nobile" pitchFamily="34" charset="-122"/>
                <a:cs typeface="Nobile" pitchFamily="34" charset="-120"/>
              </a:rPr>
              <a:t>Achieve 99.99% uptime with enterprise-grade cloud infrastructure, redundancy, and automatic failover capabilities.</a:t>
            </a:r>
            <a:endParaRPr lang="en-US" sz="15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4015BA1-2C15-6EA3-14EF-73324FCAE73D}"/>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FC47BF1C-C996-021A-504C-C4BE5265DD87}"/>
              </a:ext>
            </a:extLst>
          </p:cNvPr>
          <p:cNvSpPr/>
          <p:nvPr/>
        </p:nvSpPr>
        <p:spPr>
          <a:xfrm>
            <a:off x="314326" y="1421158"/>
            <a:ext cx="2866192"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Our Analysis</a:t>
            </a:r>
            <a:endParaRPr lang="en-US" sz="2200" dirty="0"/>
          </a:p>
        </p:txBody>
      </p:sp>
      <p:sp>
        <p:nvSpPr>
          <p:cNvPr id="5" name="Text 1">
            <a:extLst>
              <a:ext uri="{FF2B5EF4-FFF2-40B4-BE49-F238E27FC236}">
                <a16:creationId xmlns:a16="http://schemas.microsoft.com/office/drawing/2014/main" id="{67345E6B-B5CF-FE90-C173-6F08ED743FD1}"/>
              </a:ext>
            </a:extLst>
          </p:cNvPr>
          <p:cNvSpPr/>
          <p:nvPr/>
        </p:nvSpPr>
        <p:spPr>
          <a:xfrm>
            <a:off x="314326" y="1825137"/>
            <a:ext cx="8853130" cy="708779"/>
          </a:xfrm>
          <a:prstGeom prst="rect">
            <a:avLst/>
          </a:prstGeom>
          <a:noFill/>
          <a:ln/>
        </p:spPr>
        <p:txBody>
          <a:bodyPr wrap="none" lIns="0" tIns="0" rIns="0" bIns="0" rtlCol="0" anchor="t"/>
          <a:lstStyle/>
          <a:p>
            <a:pPr>
              <a:lnSpc>
                <a:spcPts val="5050"/>
              </a:lnSpc>
            </a:pPr>
            <a:r>
              <a:rPr lang="en-US" sz="3600" dirty="0">
                <a:solidFill>
                  <a:srgbClr val="233E32"/>
                </a:solidFill>
                <a:latin typeface="Alice" pitchFamily="34" charset="0"/>
                <a:ea typeface="Alice" pitchFamily="34" charset="-122"/>
                <a:cs typeface="Alice" pitchFamily="34" charset="-120"/>
              </a:rPr>
              <a:t>Comparison of AWS, Microsoft Azure, and GCP, vs. On-Prem</a:t>
            </a:r>
            <a:endParaRPr lang="en-US" sz="3600" dirty="0"/>
          </a:p>
        </p:txBody>
      </p:sp>
      <p:sp>
        <p:nvSpPr>
          <p:cNvPr id="6" name="Text 2">
            <a:extLst>
              <a:ext uri="{FF2B5EF4-FFF2-40B4-BE49-F238E27FC236}">
                <a16:creationId xmlns:a16="http://schemas.microsoft.com/office/drawing/2014/main" id="{5715497B-B9E8-EEBB-03E3-EE9929AB79F5}"/>
              </a:ext>
            </a:extLst>
          </p:cNvPr>
          <p:cNvSpPr/>
          <p:nvPr/>
        </p:nvSpPr>
        <p:spPr>
          <a:xfrm>
            <a:off x="314326" y="32104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Cloud</a:t>
            </a:r>
            <a:endParaRPr lang="en-US" sz="2200" dirty="0"/>
          </a:p>
        </p:txBody>
      </p:sp>
      <p:sp>
        <p:nvSpPr>
          <p:cNvPr id="7" name="Text 3">
            <a:extLst>
              <a:ext uri="{FF2B5EF4-FFF2-40B4-BE49-F238E27FC236}">
                <a16:creationId xmlns:a16="http://schemas.microsoft.com/office/drawing/2014/main" id="{45325323-E9E9-7053-2246-9C22E1AB2D55}"/>
              </a:ext>
            </a:extLst>
          </p:cNvPr>
          <p:cNvSpPr/>
          <p:nvPr/>
        </p:nvSpPr>
        <p:spPr>
          <a:xfrm>
            <a:off x="314326" y="3791545"/>
            <a:ext cx="6724174" cy="1814513"/>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AWS offers the most robust architecture: $331K (61% savings) </a:t>
            </a:r>
          </a:p>
          <a:p>
            <a:pPr marL="285750" indent="-285750" algn="l">
              <a:lnSpc>
                <a:spcPts val="2850"/>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Azure provides best ROI </a:t>
            </a:r>
            <a:r>
              <a:rPr lang="en-US" sz="2000" i="1" dirty="0">
                <a:solidFill>
                  <a:srgbClr val="405449"/>
                </a:solidFill>
                <a:latin typeface="Nobile" pitchFamily="34" charset="0"/>
                <a:ea typeface="Nobile" pitchFamily="34" charset="-122"/>
                <a:cs typeface="Nobile" pitchFamily="34" charset="-120"/>
              </a:rPr>
              <a:t>with existing Microsoft licenses </a:t>
            </a:r>
            <a:r>
              <a:rPr lang="en-US" sz="2000" dirty="0">
                <a:solidFill>
                  <a:srgbClr val="405449"/>
                </a:solidFill>
                <a:latin typeface="Nobile" pitchFamily="34" charset="0"/>
                <a:ea typeface="Nobile" pitchFamily="34" charset="-122"/>
                <a:cs typeface="Nobile" pitchFamily="34" charset="-120"/>
              </a:rPr>
              <a:t>: $313K (63% savings)</a:t>
            </a:r>
          </a:p>
          <a:p>
            <a:pPr marL="285750" indent="-285750" algn="l">
              <a:lnSpc>
                <a:spcPts val="2850"/>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Google Cloud Platform (GCP) excels in analytics: $365K (57% savings)</a:t>
            </a:r>
          </a:p>
          <a:p>
            <a:pPr marL="285750" indent="-285750" algn="l">
              <a:lnSpc>
                <a:spcPts val="2850"/>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All options save $485,000–$537,000 vs. current on-prem costs</a:t>
            </a:r>
            <a:endParaRPr lang="en-US" sz="2000" dirty="0"/>
          </a:p>
        </p:txBody>
      </p:sp>
      <p:sp>
        <p:nvSpPr>
          <p:cNvPr id="8" name="Text 5">
            <a:extLst>
              <a:ext uri="{FF2B5EF4-FFF2-40B4-BE49-F238E27FC236}">
                <a16:creationId xmlns:a16="http://schemas.microsoft.com/office/drawing/2014/main" id="{AD9EAEA8-38D3-7ED4-FBAA-2B6679A6F2AB}"/>
              </a:ext>
            </a:extLst>
          </p:cNvPr>
          <p:cNvSpPr/>
          <p:nvPr/>
        </p:nvSpPr>
        <p:spPr>
          <a:xfrm>
            <a:off x="7599521" y="32104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On-Prem</a:t>
            </a:r>
            <a:endParaRPr lang="en-US" sz="2200" dirty="0"/>
          </a:p>
        </p:txBody>
      </p:sp>
      <p:sp>
        <p:nvSpPr>
          <p:cNvPr id="9" name="Text 6">
            <a:extLst>
              <a:ext uri="{FF2B5EF4-FFF2-40B4-BE49-F238E27FC236}">
                <a16:creationId xmlns:a16="http://schemas.microsoft.com/office/drawing/2014/main" id="{6CE7AA64-EBFA-1D20-50CB-7E42AD83F1B3}"/>
              </a:ext>
            </a:extLst>
          </p:cNvPr>
          <p:cNvSpPr/>
          <p:nvPr/>
        </p:nvSpPr>
        <p:spPr>
          <a:xfrm>
            <a:off x="7599521" y="3791545"/>
            <a:ext cx="6244709" cy="1088708"/>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Current 3-year spending: $850K</a:t>
            </a:r>
          </a:p>
          <a:p>
            <a:pPr marL="742950" lvl="1" indent="-285750">
              <a:lnSpc>
                <a:spcPts val="2850"/>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$450,000 on infrastructure</a:t>
            </a:r>
          </a:p>
          <a:p>
            <a:pPr marL="742950" lvl="1" indent="-285750">
              <a:lnSpc>
                <a:spcPts val="2850"/>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$120,000 on maintenance</a:t>
            </a:r>
          </a:p>
          <a:p>
            <a:pPr marL="742950" lvl="1" indent="-285750">
              <a:lnSpc>
                <a:spcPts val="2850"/>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$280,000 on staffing</a:t>
            </a:r>
          </a:p>
          <a:p>
            <a:pPr marL="742950" lvl="1" indent="-285750">
              <a:lnSpc>
                <a:spcPts val="2850"/>
              </a:lnSpc>
              <a:buFont typeface="Arial" panose="020B0604020202020204" pitchFamily="34" charset="0"/>
              <a:buChar char="•"/>
            </a:pPr>
            <a:endParaRPr lang="en-US" sz="2000" dirty="0">
              <a:solidFill>
                <a:srgbClr val="405449"/>
              </a:solidFill>
              <a:latin typeface="Nobile" pitchFamily="34" charset="0"/>
              <a:ea typeface="Nobile" pitchFamily="34" charset="-122"/>
              <a:cs typeface="Nobile" pitchFamily="34" charset="-120"/>
            </a:endParaRPr>
          </a:p>
          <a:p>
            <a:pPr marL="742950" lvl="1" indent="-285750">
              <a:lnSpc>
                <a:spcPts val="2850"/>
              </a:lnSpc>
              <a:buFont typeface="Arial" panose="020B0604020202020204" pitchFamily="34" charset="0"/>
              <a:buChar char="•"/>
            </a:pPr>
            <a:r>
              <a:rPr lang="en-US" sz="2000" b="1" dirty="0">
                <a:solidFill>
                  <a:srgbClr val="405449"/>
                </a:solidFill>
                <a:latin typeface="Nobile" pitchFamily="34" charset="0"/>
                <a:ea typeface="Nobile" pitchFamily="34" charset="-122"/>
                <a:cs typeface="Nobile" pitchFamily="34" charset="-120"/>
              </a:rPr>
              <a:t>Key Limitations</a:t>
            </a:r>
            <a:r>
              <a:rPr lang="en-US" sz="2000" dirty="0">
                <a:solidFill>
                  <a:srgbClr val="405449"/>
                </a:solidFill>
                <a:latin typeface="Nobile" pitchFamily="34" charset="0"/>
                <a:ea typeface="Nobile" pitchFamily="34" charset="-122"/>
                <a:cs typeface="Nobile" pitchFamily="34" charset="-120"/>
              </a:rPr>
              <a:t>: Fixed capacity, high capital costs, limited scalability</a:t>
            </a:r>
          </a:p>
          <a:p>
            <a:pPr marL="742950" lvl="1" indent="-285750">
              <a:lnSpc>
                <a:spcPts val="2850"/>
              </a:lnSpc>
              <a:buFont typeface="Arial" panose="020B0604020202020204" pitchFamily="34" charset="0"/>
              <a:buChar char="•"/>
            </a:pPr>
            <a:endParaRPr lang="en-US" sz="1750" dirty="0"/>
          </a:p>
          <a:p>
            <a:pPr marL="742950" lvl="1" indent="-285750">
              <a:lnSpc>
                <a:spcPts val="2850"/>
              </a:lnSpc>
              <a:buFont typeface="Arial" panose="020B0604020202020204" pitchFamily="34" charset="0"/>
              <a:buChar char="•"/>
            </a:pPr>
            <a:endParaRPr lang="en-US" sz="1750" dirty="0"/>
          </a:p>
        </p:txBody>
      </p:sp>
    </p:spTree>
    <p:extLst>
      <p:ext uri="{BB962C8B-B14F-4D97-AF65-F5344CB8AC3E}">
        <p14:creationId xmlns:p14="http://schemas.microsoft.com/office/powerpoint/2010/main" val="351734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F4F5E5F-2162-4A19-C79A-8717DDD8411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9708B12-6A9C-0E35-1B21-374925402FE6}"/>
              </a:ext>
            </a:extLst>
          </p:cNvPr>
          <p:cNvSpPr/>
          <p:nvPr/>
        </p:nvSpPr>
        <p:spPr>
          <a:xfrm>
            <a:off x="561599" y="404455"/>
            <a:ext cx="6749799" cy="459581"/>
          </a:xfrm>
          <a:prstGeom prst="rect">
            <a:avLst/>
          </a:prstGeom>
          <a:noFill/>
          <a:ln/>
        </p:spPr>
        <p:txBody>
          <a:bodyPr wrap="none" lIns="0" tIns="0" rIns="0" bIns="0" rtlCol="0" anchor="t"/>
          <a:lstStyle/>
          <a:p>
            <a:pPr>
              <a:lnSpc>
                <a:spcPts val="3500"/>
              </a:lnSpc>
            </a:pPr>
            <a:r>
              <a:rPr lang="en-US" sz="4400">
                <a:solidFill>
                  <a:srgbClr val="233E32"/>
                </a:solidFill>
                <a:latin typeface="Alice" pitchFamily="34" charset="0"/>
                <a:ea typeface="Alice" pitchFamily="34" charset="-122"/>
                <a:cs typeface="Alice" pitchFamily="34" charset="-120"/>
              </a:rPr>
              <a:t>Financial Impact Analysis</a:t>
            </a:r>
          </a:p>
          <a:p>
            <a:pPr marL="0" indent="0" algn="l">
              <a:lnSpc>
                <a:spcPts val="3600"/>
              </a:lnSpc>
              <a:buNone/>
            </a:pPr>
            <a:endParaRPr lang="en-US" sz="2850"/>
          </a:p>
        </p:txBody>
      </p:sp>
      <p:pic>
        <p:nvPicPr>
          <p:cNvPr id="12" name="Picture 11">
            <a:extLst>
              <a:ext uri="{FF2B5EF4-FFF2-40B4-BE49-F238E27FC236}">
                <a16:creationId xmlns:a16="http://schemas.microsoft.com/office/drawing/2014/main" id="{CB25AB5A-0238-84FE-6B43-A55A1C0125F0}"/>
              </a:ext>
            </a:extLst>
          </p:cNvPr>
          <p:cNvPicPr>
            <a:picLocks noChangeAspect="1"/>
          </p:cNvPicPr>
          <p:nvPr/>
        </p:nvPicPr>
        <p:blipFill>
          <a:blip r:embed="rId3"/>
          <a:stretch>
            <a:fillRect/>
          </a:stretch>
        </p:blipFill>
        <p:spPr>
          <a:xfrm>
            <a:off x="568163" y="1663760"/>
            <a:ext cx="12333277" cy="5712447"/>
          </a:xfrm>
          <a:prstGeom prst="rect">
            <a:avLst/>
          </a:prstGeom>
        </p:spPr>
      </p:pic>
      <p:pic>
        <p:nvPicPr>
          <p:cNvPr id="13" name="Picture 12">
            <a:extLst>
              <a:ext uri="{FF2B5EF4-FFF2-40B4-BE49-F238E27FC236}">
                <a16:creationId xmlns:a16="http://schemas.microsoft.com/office/drawing/2014/main" id="{554565BB-5422-4341-5AB0-7E71FF6BFDCA}"/>
              </a:ext>
            </a:extLst>
          </p:cNvPr>
          <p:cNvPicPr>
            <a:picLocks noChangeAspect="1"/>
          </p:cNvPicPr>
          <p:nvPr/>
        </p:nvPicPr>
        <p:blipFill>
          <a:blip r:embed="rId4"/>
          <a:stretch>
            <a:fillRect/>
          </a:stretch>
        </p:blipFill>
        <p:spPr>
          <a:xfrm>
            <a:off x="459654" y="959072"/>
            <a:ext cx="13711092" cy="304826"/>
          </a:xfrm>
          <a:prstGeom prst="rect">
            <a:avLst/>
          </a:prstGeom>
        </p:spPr>
      </p:pic>
      <p:sp>
        <p:nvSpPr>
          <p:cNvPr id="3" name="TextBox 2">
            <a:extLst>
              <a:ext uri="{FF2B5EF4-FFF2-40B4-BE49-F238E27FC236}">
                <a16:creationId xmlns:a16="http://schemas.microsoft.com/office/drawing/2014/main" id="{EC9DFEA1-F802-7DBC-4DF3-D1CB8C6B2156}"/>
              </a:ext>
            </a:extLst>
          </p:cNvPr>
          <p:cNvSpPr txBox="1"/>
          <p:nvPr/>
        </p:nvSpPr>
        <p:spPr>
          <a:xfrm>
            <a:off x="2496515" y="7659539"/>
            <a:ext cx="11080912" cy="584775"/>
          </a:xfrm>
          <a:prstGeom prst="rect">
            <a:avLst/>
          </a:prstGeom>
          <a:noFill/>
        </p:spPr>
        <p:txBody>
          <a:bodyPr wrap="square" rtlCol="0">
            <a:spAutoFit/>
          </a:bodyPr>
          <a:lstStyle/>
          <a:p>
            <a:r>
              <a:rPr lang="en-US" sz="1400">
                <a:solidFill>
                  <a:srgbClr val="405449"/>
                </a:solidFill>
                <a:latin typeface="Nobile" pitchFamily="34" charset="0"/>
                <a:ea typeface="Nobile" pitchFamily="34" charset="-122"/>
                <a:cs typeface="Nobile" pitchFamily="34" charset="-120"/>
              </a:rPr>
              <a:t>https://arkenea.com/blog/cloud-computing-in-biotech, https://www.cloudzero.com/blog/cloud-pricing-comparison/</a:t>
            </a:r>
          </a:p>
          <a:p>
            <a:endParaRPr lang="en-US"/>
          </a:p>
        </p:txBody>
      </p:sp>
    </p:spTree>
    <p:extLst>
      <p:ext uri="{BB962C8B-B14F-4D97-AF65-F5344CB8AC3E}">
        <p14:creationId xmlns:p14="http://schemas.microsoft.com/office/powerpoint/2010/main" val="1804010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3" name="Text 0"/>
          <p:cNvSpPr/>
          <p:nvPr/>
        </p:nvSpPr>
        <p:spPr>
          <a:xfrm>
            <a:off x="572572" y="760809"/>
            <a:ext cx="7998857" cy="2044779"/>
          </a:xfrm>
          <a:prstGeom prst="rect">
            <a:avLst/>
          </a:prstGeom>
          <a:noFill/>
          <a:ln/>
        </p:spPr>
        <p:txBody>
          <a:bodyPr wrap="square" lIns="0" tIns="0" rIns="0" bIns="0" rtlCol="0" anchor="t"/>
          <a:lstStyle/>
          <a:p>
            <a:pPr>
              <a:lnSpc>
                <a:spcPts val="5550"/>
              </a:lnSpc>
            </a:pPr>
            <a:r>
              <a:rPr lang="en-US" sz="4800">
                <a:solidFill>
                  <a:srgbClr val="233E32"/>
                </a:solidFill>
                <a:latin typeface="Alice" pitchFamily="34" charset="0"/>
                <a:ea typeface="Alice" pitchFamily="34" charset="-122"/>
                <a:cs typeface="Alice" pitchFamily="34" charset="-120"/>
              </a:rPr>
              <a:t>Culture Beats Strategy</a:t>
            </a:r>
            <a:endParaRPr lang="en-US" sz="4800"/>
          </a:p>
        </p:txBody>
      </p:sp>
      <p:sp>
        <p:nvSpPr>
          <p:cNvPr id="4" name="Text 1"/>
          <p:cNvSpPr/>
          <p:nvPr/>
        </p:nvSpPr>
        <p:spPr>
          <a:xfrm>
            <a:off x="595432" y="2282189"/>
            <a:ext cx="7998857" cy="523399"/>
          </a:xfrm>
          <a:prstGeom prst="rect">
            <a:avLst/>
          </a:prstGeom>
          <a:noFill/>
          <a:ln/>
        </p:spPr>
        <p:txBody>
          <a:bodyPr wrap="square" lIns="0" tIns="0" rIns="0" bIns="0" rtlCol="0" anchor="t"/>
          <a:lstStyle/>
          <a:p>
            <a:pPr marL="0" indent="0" algn="l">
              <a:lnSpc>
                <a:spcPts val="2050"/>
              </a:lnSpc>
              <a:buNone/>
            </a:pPr>
            <a:r>
              <a:rPr lang="en-US" sz="1250">
                <a:solidFill>
                  <a:srgbClr val="405449"/>
                </a:solidFill>
                <a:latin typeface="Nobile" pitchFamily="34" charset="0"/>
                <a:ea typeface="Nobile" pitchFamily="34" charset="-122"/>
                <a:cs typeface="Nobile" pitchFamily="34" charset="-120"/>
              </a:rPr>
              <a:t>The most sophisticated migration plan fails without organizational buy-in. </a:t>
            </a:r>
          </a:p>
          <a:p>
            <a:pPr marL="0" indent="0" algn="l">
              <a:lnSpc>
                <a:spcPts val="2050"/>
              </a:lnSpc>
              <a:buNone/>
            </a:pPr>
            <a:r>
              <a:rPr lang="en-US" sz="1250">
                <a:solidFill>
                  <a:srgbClr val="405449"/>
                </a:solidFill>
                <a:latin typeface="Nobile" pitchFamily="34" charset="0"/>
                <a:ea typeface="Nobile" pitchFamily="34" charset="-122"/>
                <a:cs typeface="Nobile" pitchFamily="34" charset="-120"/>
              </a:rPr>
              <a:t>Success requires more than technical execution—it demands cultural transformation.</a:t>
            </a:r>
            <a:endParaRPr lang="en-US" sz="1250"/>
          </a:p>
        </p:txBody>
      </p:sp>
      <p:sp>
        <p:nvSpPr>
          <p:cNvPr id="5" name="Shape 2"/>
          <p:cNvSpPr/>
          <p:nvPr/>
        </p:nvSpPr>
        <p:spPr>
          <a:xfrm>
            <a:off x="493566" y="3041062"/>
            <a:ext cx="3917633" cy="1773436"/>
          </a:xfrm>
          <a:prstGeom prst="roundRect">
            <a:avLst>
              <a:gd name="adj" fmla="val 6187"/>
            </a:avLst>
          </a:prstGeom>
          <a:solidFill>
            <a:srgbClr val="FAFFFA"/>
          </a:solidFill>
          <a:ln w="22860">
            <a:solidFill>
              <a:srgbClr val="CED9CE"/>
            </a:solidFill>
            <a:prstDash val="solid"/>
          </a:ln>
        </p:spPr>
        <p:txBody>
          <a:bodyPr/>
          <a:lstStyle/>
          <a:p>
            <a:endParaRPr lang="en-US"/>
          </a:p>
        </p:txBody>
      </p:sp>
      <p:sp>
        <p:nvSpPr>
          <p:cNvPr id="6" name="Shape 3"/>
          <p:cNvSpPr/>
          <p:nvPr/>
        </p:nvSpPr>
        <p:spPr>
          <a:xfrm>
            <a:off x="493566" y="3044369"/>
            <a:ext cx="91440" cy="1773436"/>
          </a:xfrm>
          <a:prstGeom prst="roundRect">
            <a:avLst>
              <a:gd name="adj" fmla="val 161026"/>
            </a:avLst>
          </a:prstGeom>
          <a:solidFill>
            <a:srgbClr val="438951"/>
          </a:solidFill>
          <a:ln/>
        </p:spPr>
        <p:txBody>
          <a:bodyPr/>
          <a:lstStyle/>
          <a:p>
            <a:endParaRPr lang="en-US"/>
          </a:p>
        </p:txBody>
      </p:sp>
      <p:sp>
        <p:nvSpPr>
          <p:cNvPr id="7" name="Text 4"/>
          <p:cNvSpPr/>
          <p:nvPr/>
        </p:nvSpPr>
        <p:spPr>
          <a:xfrm>
            <a:off x="824295" y="3118203"/>
            <a:ext cx="2951440" cy="255627"/>
          </a:xfrm>
          <a:prstGeom prst="rect">
            <a:avLst/>
          </a:prstGeom>
          <a:noFill/>
          <a:ln/>
        </p:spPr>
        <p:txBody>
          <a:bodyPr wrap="none" lIns="0" tIns="0" rIns="0" bIns="0" rtlCol="0" anchor="t"/>
          <a:lstStyle/>
          <a:p>
            <a:pPr marL="0" indent="0" algn="l">
              <a:lnSpc>
                <a:spcPts val="2000"/>
              </a:lnSpc>
              <a:buNone/>
            </a:pPr>
            <a:r>
              <a:rPr lang="en-US" sz="1600" b="1">
                <a:solidFill>
                  <a:srgbClr val="405449"/>
                </a:solidFill>
                <a:latin typeface="Fraunces Extra Bold" pitchFamily="34" charset="0"/>
                <a:ea typeface="Fraunces Extra Bold" pitchFamily="34" charset="-122"/>
                <a:cs typeface="Fraunces Extra Bold" pitchFamily="34" charset="-120"/>
              </a:rPr>
              <a:t>Address Concerns Early</a:t>
            </a:r>
          </a:p>
        </p:txBody>
      </p:sp>
      <p:sp>
        <p:nvSpPr>
          <p:cNvPr id="8" name="Text 5"/>
          <p:cNvSpPr/>
          <p:nvPr/>
        </p:nvSpPr>
        <p:spPr>
          <a:xfrm>
            <a:off x="760028" y="3549193"/>
            <a:ext cx="3476149" cy="1046798"/>
          </a:xfrm>
          <a:prstGeom prst="rect">
            <a:avLst/>
          </a:prstGeom>
          <a:noFill/>
          <a:ln/>
        </p:spPr>
        <p:txBody>
          <a:bodyPr wrap="square" lIns="0" tIns="0" rIns="0" bIns="0" rtlCol="0" anchor="t"/>
          <a:lstStyle/>
          <a:p>
            <a:pPr marL="0" indent="0" algn="l">
              <a:lnSpc>
                <a:spcPts val="2050"/>
              </a:lnSpc>
              <a:buNone/>
            </a:pPr>
            <a:r>
              <a:rPr lang="en-US" sz="1250">
                <a:solidFill>
                  <a:srgbClr val="405449"/>
                </a:solidFill>
                <a:latin typeface="Nobile" pitchFamily="34" charset="0"/>
                <a:ea typeface="Nobile" pitchFamily="34" charset="-122"/>
                <a:cs typeface="Nobile" pitchFamily="34" charset="-120"/>
              </a:rPr>
              <a:t>Acknowledge fears about job security, skill gaps, and change fatigue. </a:t>
            </a:r>
          </a:p>
          <a:p>
            <a:pPr marL="0" indent="0" algn="l">
              <a:lnSpc>
                <a:spcPts val="2050"/>
              </a:lnSpc>
              <a:buNone/>
            </a:pPr>
            <a:r>
              <a:rPr lang="en-US" sz="1250">
                <a:solidFill>
                  <a:srgbClr val="405449"/>
                </a:solidFill>
                <a:latin typeface="Nobile" pitchFamily="34" charset="0"/>
                <a:ea typeface="Nobile" pitchFamily="34" charset="-122"/>
                <a:cs typeface="Nobile" pitchFamily="34" charset="-120"/>
              </a:rPr>
              <a:t>Create forums for open dialogue and feedback.</a:t>
            </a:r>
          </a:p>
        </p:txBody>
      </p:sp>
      <p:sp>
        <p:nvSpPr>
          <p:cNvPr id="9" name="Shape 6"/>
          <p:cNvSpPr/>
          <p:nvPr/>
        </p:nvSpPr>
        <p:spPr>
          <a:xfrm>
            <a:off x="4572000" y="4072592"/>
            <a:ext cx="3917633" cy="1792031"/>
          </a:xfrm>
          <a:prstGeom prst="roundRect">
            <a:avLst>
              <a:gd name="adj" fmla="val 6187"/>
            </a:avLst>
          </a:prstGeom>
          <a:solidFill>
            <a:srgbClr val="FAFFFA"/>
          </a:solidFill>
          <a:ln w="22860">
            <a:solidFill>
              <a:srgbClr val="CED9CE"/>
            </a:solidFill>
            <a:prstDash val="solid"/>
          </a:ln>
        </p:spPr>
        <p:txBody>
          <a:bodyPr/>
          <a:lstStyle/>
          <a:p>
            <a:endParaRPr lang="en-US"/>
          </a:p>
        </p:txBody>
      </p:sp>
      <p:sp>
        <p:nvSpPr>
          <p:cNvPr id="10" name="Shape 7"/>
          <p:cNvSpPr/>
          <p:nvPr/>
        </p:nvSpPr>
        <p:spPr>
          <a:xfrm>
            <a:off x="4577262" y="4072592"/>
            <a:ext cx="91440" cy="1773436"/>
          </a:xfrm>
          <a:prstGeom prst="roundRect">
            <a:avLst>
              <a:gd name="adj" fmla="val 161026"/>
            </a:avLst>
          </a:prstGeom>
          <a:solidFill>
            <a:srgbClr val="438951"/>
          </a:solidFill>
          <a:ln/>
        </p:spPr>
        <p:txBody>
          <a:bodyPr/>
          <a:lstStyle/>
          <a:p>
            <a:endParaRPr lang="en-US"/>
          </a:p>
        </p:txBody>
      </p:sp>
      <p:sp>
        <p:nvSpPr>
          <p:cNvPr id="11" name="Text 8"/>
          <p:cNvSpPr/>
          <p:nvPr/>
        </p:nvSpPr>
        <p:spPr>
          <a:xfrm>
            <a:off x="4859088" y="4245908"/>
            <a:ext cx="2045018" cy="255627"/>
          </a:xfrm>
          <a:prstGeom prst="rect">
            <a:avLst/>
          </a:prstGeom>
          <a:noFill/>
          <a:ln/>
        </p:spPr>
        <p:txBody>
          <a:bodyPr wrap="none" lIns="0" tIns="0" rIns="0" bIns="0" rtlCol="0" anchor="t"/>
          <a:lstStyle/>
          <a:p>
            <a:pPr marL="0" indent="0" algn="l">
              <a:lnSpc>
                <a:spcPts val="2000"/>
              </a:lnSpc>
              <a:buNone/>
            </a:pPr>
            <a:r>
              <a:rPr lang="en-US" sz="1600" b="1">
                <a:solidFill>
                  <a:srgbClr val="405449"/>
                </a:solidFill>
                <a:latin typeface="Fraunces Extra Bold" pitchFamily="34" charset="0"/>
                <a:ea typeface="Fraunces Extra Bold" pitchFamily="34" charset="-122"/>
                <a:cs typeface="Fraunces Extra Bold" pitchFamily="34" charset="-120"/>
              </a:rPr>
              <a:t>Solve for "Yes"</a:t>
            </a:r>
            <a:endParaRPr lang="en-US" sz="1600"/>
          </a:p>
        </p:txBody>
      </p:sp>
      <p:sp>
        <p:nvSpPr>
          <p:cNvPr id="12" name="Text 9"/>
          <p:cNvSpPr/>
          <p:nvPr/>
        </p:nvSpPr>
        <p:spPr>
          <a:xfrm>
            <a:off x="4845572" y="4677025"/>
            <a:ext cx="3476149" cy="1046798"/>
          </a:xfrm>
          <a:prstGeom prst="rect">
            <a:avLst/>
          </a:prstGeom>
          <a:noFill/>
          <a:ln/>
        </p:spPr>
        <p:txBody>
          <a:bodyPr wrap="square" lIns="0" tIns="0" rIns="0" bIns="0" rtlCol="0" anchor="t"/>
          <a:lstStyle/>
          <a:p>
            <a:pPr marL="0" indent="0" algn="l">
              <a:lnSpc>
                <a:spcPts val="2050"/>
              </a:lnSpc>
              <a:buNone/>
            </a:pPr>
            <a:r>
              <a:rPr lang="en-US" sz="1250">
                <a:solidFill>
                  <a:srgbClr val="405449"/>
                </a:solidFill>
                <a:latin typeface="Nobile" pitchFamily="34" charset="0"/>
                <a:ea typeface="Nobile" pitchFamily="34" charset="-122"/>
                <a:cs typeface="Nobile" pitchFamily="34" charset="-120"/>
              </a:rPr>
              <a:t>When teams raise objections, dig deeper. Often concerns mask legitimate needs. </a:t>
            </a:r>
          </a:p>
          <a:p>
            <a:pPr marL="0" indent="0" algn="l">
              <a:lnSpc>
                <a:spcPts val="2050"/>
              </a:lnSpc>
              <a:buNone/>
            </a:pPr>
            <a:r>
              <a:rPr lang="en-US" sz="1250">
                <a:solidFill>
                  <a:srgbClr val="405449"/>
                </a:solidFill>
                <a:latin typeface="Nobile" pitchFamily="34" charset="0"/>
                <a:ea typeface="Nobile" pitchFamily="34" charset="-122"/>
                <a:cs typeface="Nobile" pitchFamily="34" charset="-120"/>
              </a:rPr>
              <a:t>Find solutions that address root issues while moving forward.</a:t>
            </a:r>
            <a:endParaRPr lang="en-US" sz="1250"/>
          </a:p>
        </p:txBody>
      </p:sp>
      <p:sp>
        <p:nvSpPr>
          <p:cNvPr id="13" name="Shape 10"/>
          <p:cNvSpPr/>
          <p:nvPr/>
        </p:nvSpPr>
        <p:spPr>
          <a:xfrm>
            <a:off x="472940" y="5200424"/>
            <a:ext cx="3917633" cy="1773436"/>
          </a:xfrm>
          <a:prstGeom prst="roundRect">
            <a:avLst>
              <a:gd name="adj" fmla="val 6187"/>
            </a:avLst>
          </a:prstGeom>
          <a:solidFill>
            <a:srgbClr val="FAFFFA"/>
          </a:solidFill>
          <a:ln w="22860">
            <a:solidFill>
              <a:srgbClr val="CED9CE"/>
            </a:solidFill>
            <a:prstDash val="solid"/>
          </a:ln>
        </p:spPr>
        <p:txBody>
          <a:bodyPr/>
          <a:lstStyle/>
          <a:p>
            <a:endParaRPr lang="en-US"/>
          </a:p>
        </p:txBody>
      </p:sp>
      <p:sp>
        <p:nvSpPr>
          <p:cNvPr id="14" name="Shape 11"/>
          <p:cNvSpPr/>
          <p:nvPr/>
        </p:nvSpPr>
        <p:spPr>
          <a:xfrm>
            <a:off x="484587" y="5207455"/>
            <a:ext cx="91440" cy="1773436"/>
          </a:xfrm>
          <a:prstGeom prst="roundRect">
            <a:avLst>
              <a:gd name="adj" fmla="val 161026"/>
            </a:avLst>
          </a:prstGeom>
          <a:solidFill>
            <a:srgbClr val="438951"/>
          </a:solidFill>
          <a:ln/>
        </p:spPr>
        <p:txBody>
          <a:bodyPr/>
          <a:lstStyle/>
          <a:p>
            <a:endParaRPr lang="en-US"/>
          </a:p>
        </p:txBody>
      </p:sp>
      <p:sp>
        <p:nvSpPr>
          <p:cNvPr id="15" name="Text 12"/>
          <p:cNvSpPr/>
          <p:nvPr/>
        </p:nvSpPr>
        <p:spPr>
          <a:xfrm>
            <a:off x="812975" y="5312299"/>
            <a:ext cx="2045018" cy="255627"/>
          </a:xfrm>
          <a:prstGeom prst="rect">
            <a:avLst/>
          </a:prstGeom>
          <a:noFill/>
          <a:ln/>
        </p:spPr>
        <p:txBody>
          <a:bodyPr wrap="none" lIns="0" tIns="0" rIns="0" bIns="0" rtlCol="0" anchor="t"/>
          <a:lstStyle/>
          <a:p>
            <a:pPr marL="0" indent="0" algn="l">
              <a:lnSpc>
                <a:spcPts val="2000"/>
              </a:lnSpc>
              <a:buNone/>
            </a:pPr>
            <a:r>
              <a:rPr lang="en-US" sz="1600" b="1">
                <a:solidFill>
                  <a:srgbClr val="405449"/>
                </a:solidFill>
                <a:latin typeface="Fraunces Extra Bold" pitchFamily="34" charset="0"/>
                <a:ea typeface="Fraunces Extra Bold" pitchFamily="34" charset="-122"/>
                <a:cs typeface="Fraunces Extra Bold" pitchFamily="34" charset="-120"/>
              </a:rPr>
              <a:t>Invest in Training</a:t>
            </a:r>
          </a:p>
        </p:txBody>
      </p:sp>
      <p:sp>
        <p:nvSpPr>
          <p:cNvPr id="16" name="Text 13"/>
          <p:cNvSpPr/>
          <p:nvPr/>
        </p:nvSpPr>
        <p:spPr>
          <a:xfrm>
            <a:off x="717595" y="5594629"/>
            <a:ext cx="3476149" cy="1046798"/>
          </a:xfrm>
          <a:prstGeom prst="rect">
            <a:avLst/>
          </a:prstGeom>
          <a:noFill/>
          <a:ln/>
        </p:spPr>
        <p:txBody>
          <a:bodyPr wrap="square" lIns="0" tIns="0" rIns="0" bIns="0" rtlCol="0" anchor="t"/>
          <a:lstStyle/>
          <a:p>
            <a:pPr marL="0" indent="0" algn="l">
              <a:lnSpc>
                <a:spcPts val="2050"/>
              </a:lnSpc>
              <a:buNone/>
            </a:pPr>
            <a:r>
              <a:rPr lang="en-US" sz="1250">
                <a:solidFill>
                  <a:srgbClr val="405449"/>
                </a:solidFill>
                <a:latin typeface="Nobile" pitchFamily="34" charset="0"/>
                <a:ea typeface="Nobile" pitchFamily="34" charset="-122"/>
                <a:cs typeface="Nobile" pitchFamily="34" charset="-120"/>
              </a:rPr>
              <a:t>Provide cloud certifications and hands-on workshops. </a:t>
            </a:r>
          </a:p>
          <a:p>
            <a:pPr marL="0" indent="0" algn="l">
              <a:lnSpc>
                <a:spcPts val="2050"/>
              </a:lnSpc>
              <a:buNone/>
            </a:pPr>
            <a:r>
              <a:rPr lang="en-US" sz="1250">
                <a:solidFill>
                  <a:srgbClr val="405449"/>
                </a:solidFill>
                <a:latin typeface="Nobile" pitchFamily="34" charset="0"/>
                <a:ea typeface="Nobile" pitchFamily="34" charset="-122"/>
                <a:cs typeface="Nobile" pitchFamily="34" charset="-120"/>
              </a:rPr>
              <a:t>Transform IT staff from infrastructure managers to cloud architects.</a:t>
            </a:r>
          </a:p>
        </p:txBody>
      </p:sp>
      <p:pic>
        <p:nvPicPr>
          <p:cNvPr id="17" name="Picture 16">
            <a:extLst>
              <a:ext uri="{FF2B5EF4-FFF2-40B4-BE49-F238E27FC236}">
                <a16:creationId xmlns:a16="http://schemas.microsoft.com/office/drawing/2014/main" id="{105EB461-8724-BF6E-05D4-13C67FDEF5F3}"/>
              </a:ext>
            </a:extLst>
          </p:cNvPr>
          <p:cNvPicPr>
            <a:picLocks noChangeAspect="1"/>
          </p:cNvPicPr>
          <p:nvPr/>
        </p:nvPicPr>
        <p:blipFill>
          <a:blip r:embed="rId3"/>
          <a:stretch>
            <a:fillRect/>
          </a:stretch>
        </p:blipFill>
        <p:spPr>
          <a:xfrm>
            <a:off x="8571429" y="2095576"/>
            <a:ext cx="5976727" cy="3926709"/>
          </a:xfrm>
          <a:prstGeom prst="rect">
            <a:avLst/>
          </a:prstGeom>
        </p:spPr>
      </p:pic>
      <p:pic>
        <p:nvPicPr>
          <p:cNvPr id="18" name="Picture 17">
            <a:extLst>
              <a:ext uri="{FF2B5EF4-FFF2-40B4-BE49-F238E27FC236}">
                <a16:creationId xmlns:a16="http://schemas.microsoft.com/office/drawing/2014/main" id="{5B620857-7B7E-F3DC-27DE-DDF56A7A842B}"/>
              </a:ext>
            </a:extLst>
          </p:cNvPr>
          <p:cNvPicPr>
            <a:picLocks noChangeAspect="1"/>
          </p:cNvPicPr>
          <p:nvPr/>
        </p:nvPicPr>
        <p:blipFill>
          <a:blip r:embed="rId4"/>
          <a:stretch>
            <a:fillRect/>
          </a:stretch>
        </p:blipFill>
        <p:spPr>
          <a:xfrm>
            <a:off x="4544989" y="6197483"/>
            <a:ext cx="3944454" cy="1798476"/>
          </a:xfrm>
          <a:prstGeom prst="rect">
            <a:avLst/>
          </a:prstGeom>
        </p:spPr>
      </p:pic>
      <p:sp>
        <p:nvSpPr>
          <p:cNvPr id="20" name="Text 12">
            <a:extLst>
              <a:ext uri="{FF2B5EF4-FFF2-40B4-BE49-F238E27FC236}">
                <a16:creationId xmlns:a16="http://schemas.microsoft.com/office/drawing/2014/main" id="{F0BD8D0B-915A-2F41-3DA0-E08B981B969E}"/>
              </a:ext>
            </a:extLst>
          </p:cNvPr>
          <p:cNvSpPr/>
          <p:nvPr/>
        </p:nvSpPr>
        <p:spPr>
          <a:xfrm>
            <a:off x="4845572" y="6385800"/>
            <a:ext cx="2045018" cy="255627"/>
          </a:xfrm>
          <a:prstGeom prst="rect">
            <a:avLst/>
          </a:prstGeom>
          <a:noFill/>
          <a:ln/>
        </p:spPr>
        <p:txBody>
          <a:bodyPr wrap="none" lIns="0" tIns="0" rIns="0" bIns="0" rtlCol="0" anchor="t"/>
          <a:lstStyle/>
          <a:p>
            <a:pPr marL="0" indent="0" algn="l">
              <a:lnSpc>
                <a:spcPts val="2000"/>
              </a:lnSpc>
              <a:buNone/>
            </a:pPr>
            <a:r>
              <a:rPr lang="en-US" sz="1600" b="1">
                <a:solidFill>
                  <a:srgbClr val="405449"/>
                </a:solidFill>
                <a:latin typeface="Fraunces Extra Bold" pitchFamily="34" charset="0"/>
                <a:ea typeface="Fraunces Extra Bold" pitchFamily="34" charset="-122"/>
                <a:cs typeface="Fraunces Extra Bold" pitchFamily="34" charset="-120"/>
              </a:rPr>
              <a:t>Build Champions</a:t>
            </a:r>
            <a:endParaRPr lang="en-US" sz="1600"/>
          </a:p>
        </p:txBody>
      </p:sp>
      <p:sp>
        <p:nvSpPr>
          <p:cNvPr id="21" name="Shape 11">
            <a:extLst>
              <a:ext uri="{FF2B5EF4-FFF2-40B4-BE49-F238E27FC236}">
                <a16:creationId xmlns:a16="http://schemas.microsoft.com/office/drawing/2014/main" id="{48F06CC3-6160-1B0F-3539-06DF81DB42EE}"/>
              </a:ext>
            </a:extLst>
          </p:cNvPr>
          <p:cNvSpPr/>
          <p:nvPr/>
        </p:nvSpPr>
        <p:spPr>
          <a:xfrm>
            <a:off x="4561126" y="6222523"/>
            <a:ext cx="91440" cy="1773436"/>
          </a:xfrm>
          <a:prstGeom prst="roundRect">
            <a:avLst>
              <a:gd name="adj" fmla="val 161026"/>
            </a:avLst>
          </a:prstGeom>
          <a:solidFill>
            <a:srgbClr val="438951"/>
          </a:solidFill>
          <a:ln/>
        </p:spPr>
        <p:txBody>
          <a:bodyPr/>
          <a:lstStyle/>
          <a:p>
            <a:endParaRPr lang="en-US"/>
          </a:p>
        </p:txBody>
      </p:sp>
      <p:sp>
        <p:nvSpPr>
          <p:cNvPr id="22" name="Text 13">
            <a:extLst>
              <a:ext uri="{FF2B5EF4-FFF2-40B4-BE49-F238E27FC236}">
                <a16:creationId xmlns:a16="http://schemas.microsoft.com/office/drawing/2014/main" id="{DF77ADB9-A861-1BD3-1961-5541805CA4A9}"/>
              </a:ext>
            </a:extLst>
          </p:cNvPr>
          <p:cNvSpPr/>
          <p:nvPr/>
        </p:nvSpPr>
        <p:spPr>
          <a:xfrm>
            <a:off x="4779141" y="6716468"/>
            <a:ext cx="3476149" cy="1046798"/>
          </a:xfrm>
          <a:prstGeom prst="rect">
            <a:avLst/>
          </a:prstGeom>
          <a:noFill/>
          <a:ln/>
        </p:spPr>
        <p:txBody>
          <a:bodyPr wrap="square" lIns="0" tIns="0" rIns="0" bIns="0" rtlCol="0" anchor="t"/>
          <a:lstStyle/>
          <a:p>
            <a:pPr marL="0" indent="0" algn="l">
              <a:lnSpc>
                <a:spcPts val="2050"/>
              </a:lnSpc>
              <a:buNone/>
            </a:pPr>
            <a:r>
              <a:rPr lang="en-US" sz="1250">
                <a:solidFill>
                  <a:srgbClr val="405449"/>
                </a:solidFill>
                <a:latin typeface="Nobile" pitchFamily="34" charset="0"/>
                <a:ea typeface="Nobile" pitchFamily="34" charset="-122"/>
                <a:cs typeface="Nobile" pitchFamily="34" charset="-120"/>
              </a:rPr>
              <a:t>Identify early adopters across departments. Equip them with knowledge and empower them to influence peers through authentic advocacy.</a:t>
            </a:r>
            <a:endParaRPr lang="en-US" sz="125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1054</Words>
  <Application>Microsoft Office PowerPoint</Application>
  <PresentationFormat>Custom</PresentationFormat>
  <Paragraphs>143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Lora</vt:lpstr>
      <vt:lpstr>Nobile</vt:lpstr>
      <vt:lpstr>Alice</vt:lpstr>
      <vt:lpstr>Fraunces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Black Knight</cp:lastModifiedBy>
  <cp:revision>5</cp:revision>
  <dcterms:created xsi:type="dcterms:W3CDTF">2025-11-16T17:06:22Z</dcterms:created>
  <dcterms:modified xsi:type="dcterms:W3CDTF">2025-12-14T01:12:00Z</dcterms:modified>
</cp:coreProperties>
</file>